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1/17/2016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3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3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AA408C-86CD-4A5F-AFAE-370CE38F91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1/17/2016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2523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52523"/>
            <a:ext cx="3066733" cy="4502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2C8F6B-C51D-467B-A713-8521F4BAF0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8F6B-C51D-467B-A713-8521F4BAF063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1/17/2016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F2DE-C51F-4BC4-A65F-F17EBB282621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53BE-65A4-4604-BBC4-10A70446D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VALUE OF FRIENDSHIP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ECCLESIASTES 4:7-12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Value of Friendship – </a:t>
            </a:r>
            <a:r>
              <a:rPr lang="en-US" sz="4000" b="1" dirty="0" smtClean="0">
                <a:solidFill>
                  <a:srgbClr val="FF0000"/>
                </a:solidFill>
              </a:rPr>
              <a:t>Eccl. 4:7-12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2060"/>
                </a:solidFill>
              </a:rPr>
              <a:t>friendless</a:t>
            </a:r>
            <a:r>
              <a:rPr lang="en-US" sz="3600" dirty="0" smtClean="0"/>
              <a:t> life is an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empty</a:t>
            </a:r>
            <a:r>
              <a:rPr lang="en-US" sz="3600" dirty="0" smtClean="0"/>
              <a:t> life </a:t>
            </a:r>
            <a:r>
              <a:rPr lang="en-US" sz="3600" b="1" dirty="0" smtClean="0">
                <a:solidFill>
                  <a:srgbClr val="FF0000"/>
                </a:solidFill>
              </a:rPr>
              <a:t>v.7</a:t>
            </a:r>
          </a:p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Emptiness</a:t>
            </a:r>
            <a:r>
              <a:rPr lang="en-US" sz="3600" dirty="0" smtClean="0"/>
              <a:t> of worldly life is accentuated if living for </a:t>
            </a:r>
            <a:r>
              <a:rPr lang="en-US" sz="3600" b="1" dirty="0" smtClean="0">
                <a:solidFill>
                  <a:srgbClr val="C00000"/>
                </a:solidFill>
              </a:rPr>
              <a:t>self</a:t>
            </a:r>
            <a:r>
              <a:rPr lang="en-US" sz="3600" b="1" dirty="0" smtClean="0">
                <a:solidFill>
                  <a:srgbClr val="002060"/>
                </a:solidFill>
              </a:rPr>
              <a:t> alone </a:t>
            </a:r>
            <a:r>
              <a:rPr lang="en-US" sz="3600" b="1" dirty="0" smtClean="0">
                <a:solidFill>
                  <a:srgbClr val="FF0000"/>
                </a:solidFill>
              </a:rPr>
              <a:t>v.8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Value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70C0"/>
                </a:solidFill>
              </a:rPr>
              <a:t>friendship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v.9-12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Labor</a:t>
            </a:r>
            <a:r>
              <a:rPr lang="en-US" sz="3600" dirty="0" smtClean="0"/>
              <a:t> more </a:t>
            </a:r>
            <a:r>
              <a:rPr lang="en-US" sz="3600" b="1" dirty="0" smtClean="0">
                <a:solidFill>
                  <a:srgbClr val="00B050"/>
                </a:solidFill>
              </a:rPr>
              <a:t>blessed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v.9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Assistance</a:t>
            </a:r>
            <a:r>
              <a:rPr lang="en-US" sz="3600" dirty="0" smtClean="0"/>
              <a:t> when </a:t>
            </a:r>
            <a:r>
              <a:rPr lang="en-US" sz="3600" b="1" dirty="0" smtClean="0">
                <a:solidFill>
                  <a:srgbClr val="002060"/>
                </a:solidFill>
              </a:rPr>
              <a:t>in need </a:t>
            </a:r>
            <a:r>
              <a:rPr lang="en-US" sz="3600" b="1" dirty="0" smtClean="0">
                <a:solidFill>
                  <a:srgbClr val="FF0000"/>
                </a:solidFill>
              </a:rPr>
              <a:t>v.10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Mutual benefits </a:t>
            </a:r>
            <a:r>
              <a:rPr lang="en-US" sz="3600" dirty="0" smtClean="0"/>
              <a:t>impossible alone </a:t>
            </a:r>
            <a:r>
              <a:rPr lang="en-US" sz="3600" b="1" dirty="0" smtClean="0">
                <a:solidFill>
                  <a:srgbClr val="FF0000"/>
                </a:solidFill>
              </a:rPr>
              <a:t>v.11-12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Stability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Value of Friendship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3:27-30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Be helpful </a:t>
            </a:r>
            <a:r>
              <a:rPr lang="en-US" sz="3600" dirty="0" smtClean="0"/>
              <a:t>to your neighbor</a:t>
            </a:r>
          </a:p>
          <a:p>
            <a:r>
              <a:rPr lang="en-US" sz="3600" dirty="0" smtClean="0"/>
              <a:t>He 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your neighbor </a:t>
            </a:r>
            <a:r>
              <a:rPr lang="en-US" sz="3600" dirty="0" smtClean="0"/>
              <a:t>for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your</a:t>
            </a:r>
            <a:r>
              <a:rPr lang="en-US" sz="3600" b="1" dirty="0" smtClean="0">
                <a:solidFill>
                  <a:srgbClr val="00B050"/>
                </a:solidFill>
              </a:rPr>
              <a:t> safety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Do not mistreat  </a:t>
            </a:r>
            <a:r>
              <a:rPr lang="en-US" sz="3600" dirty="0" smtClean="0"/>
              <a:t>him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11:12 </a:t>
            </a:r>
            <a:r>
              <a:rPr lang="en-US" sz="3600" i="1" dirty="0" smtClean="0">
                <a:solidFill>
                  <a:srgbClr val="002060"/>
                </a:solidFill>
              </a:rPr>
              <a:t>He who is </a:t>
            </a:r>
            <a:r>
              <a:rPr lang="en-US" sz="3600" b="1" i="1" dirty="0" smtClean="0">
                <a:solidFill>
                  <a:srgbClr val="002060"/>
                </a:solidFill>
              </a:rPr>
              <a:t>devoid</a:t>
            </a:r>
            <a:r>
              <a:rPr lang="en-US" sz="3600" i="1" dirty="0" smtClean="0">
                <a:solidFill>
                  <a:srgbClr val="002060"/>
                </a:solidFill>
              </a:rPr>
              <a:t> of </a:t>
            </a:r>
            <a:r>
              <a:rPr lang="en-US" sz="3600" b="1" i="1" dirty="0" smtClean="0">
                <a:solidFill>
                  <a:srgbClr val="00B0F0"/>
                </a:solidFill>
              </a:rPr>
              <a:t>wisdom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/>
              <a:t>despises</a:t>
            </a:r>
            <a:r>
              <a:rPr lang="en-US" sz="3600" i="1" dirty="0" smtClean="0">
                <a:solidFill>
                  <a:srgbClr val="002060"/>
                </a:solidFill>
              </a:rPr>
              <a:t> his neighbor, but a man of understanding </a:t>
            </a:r>
            <a:r>
              <a:rPr lang="en-US" sz="3600" i="1" dirty="0" smtClean="0">
                <a:solidFill>
                  <a:srgbClr val="00B050"/>
                </a:solidFill>
              </a:rPr>
              <a:t>holds his peace</a:t>
            </a:r>
            <a:r>
              <a:rPr lang="en-US" sz="3600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14:20-21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Value of Friendship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14:20-21 </a:t>
            </a:r>
            <a:r>
              <a:rPr lang="en-US" sz="3500" i="1" dirty="0" smtClean="0">
                <a:solidFill>
                  <a:srgbClr val="002060"/>
                </a:solidFill>
              </a:rPr>
              <a:t>The poor man is </a:t>
            </a:r>
            <a:r>
              <a:rPr lang="en-US" sz="3500" b="1" i="1" dirty="0" smtClean="0">
                <a:solidFill>
                  <a:srgbClr val="C00000"/>
                </a:solidFill>
              </a:rPr>
              <a:t>hated</a:t>
            </a:r>
            <a:r>
              <a:rPr lang="en-US" sz="3500" i="1" dirty="0" smtClean="0">
                <a:solidFill>
                  <a:srgbClr val="002060"/>
                </a:solidFill>
              </a:rPr>
              <a:t> even by his own neighbor, but the rich has many friends. He who </a:t>
            </a:r>
            <a:r>
              <a:rPr lang="en-US" sz="3500" b="1" i="1" dirty="0" smtClean="0">
                <a:solidFill>
                  <a:srgbClr val="C00000"/>
                </a:solidFill>
              </a:rPr>
              <a:t>despises</a:t>
            </a:r>
            <a:r>
              <a:rPr lang="en-US" sz="3500" i="1" dirty="0" smtClean="0">
                <a:solidFill>
                  <a:srgbClr val="002060"/>
                </a:solidFill>
              </a:rPr>
              <a:t> his neighbor </a:t>
            </a:r>
            <a:r>
              <a:rPr lang="en-US" sz="3500" b="1" i="1" dirty="0" smtClean="0">
                <a:solidFill>
                  <a:srgbClr val="C00000"/>
                </a:solidFill>
              </a:rPr>
              <a:t>sins</a:t>
            </a:r>
            <a:r>
              <a:rPr lang="en-US" sz="3500" i="1" dirty="0" smtClean="0">
                <a:solidFill>
                  <a:srgbClr val="002060"/>
                </a:solidFill>
              </a:rPr>
              <a:t>; but he who has </a:t>
            </a:r>
            <a:r>
              <a:rPr lang="en-US" sz="3500" b="1" i="1" dirty="0" smtClean="0">
                <a:solidFill>
                  <a:srgbClr val="00B0F0"/>
                </a:solidFill>
              </a:rPr>
              <a:t>mercy</a:t>
            </a:r>
            <a:r>
              <a:rPr lang="en-US" sz="3500" i="1" dirty="0" smtClean="0">
                <a:solidFill>
                  <a:srgbClr val="002060"/>
                </a:solidFill>
              </a:rPr>
              <a:t> on the poor, </a:t>
            </a:r>
            <a:r>
              <a:rPr lang="en-US" sz="3500" b="1" i="1" dirty="0" smtClean="0">
                <a:solidFill>
                  <a:srgbClr val="00B0F0"/>
                </a:solidFill>
              </a:rPr>
              <a:t>happy</a:t>
            </a:r>
            <a:r>
              <a:rPr lang="en-US" sz="3500" i="1" dirty="0" smtClean="0">
                <a:solidFill>
                  <a:srgbClr val="002060"/>
                </a:solidFill>
              </a:rPr>
              <a:t> is he.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19:4,6,7 </a:t>
            </a:r>
            <a:r>
              <a:rPr lang="en-US" sz="3600" b="1" i="1" dirty="0" smtClean="0">
                <a:solidFill>
                  <a:srgbClr val="002060"/>
                </a:solidFill>
              </a:rPr>
              <a:t>Wealth</a:t>
            </a:r>
            <a:r>
              <a:rPr lang="en-US" sz="3600" i="1" dirty="0" smtClean="0">
                <a:solidFill>
                  <a:srgbClr val="002060"/>
                </a:solidFill>
              </a:rPr>
              <a:t> makes </a:t>
            </a:r>
            <a:r>
              <a:rPr lang="en-US" sz="3600" b="1" i="1" dirty="0" smtClean="0">
                <a:solidFill>
                  <a:srgbClr val="0070C0"/>
                </a:solidFill>
              </a:rPr>
              <a:t>many friends</a:t>
            </a:r>
            <a:r>
              <a:rPr lang="en-US" sz="3600" i="1" dirty="0" smtClean="0">
                <a:solidFill>
                  <a:srgbClr val="002060"/>
                </a:solidFill>
              </a:rPr>
              <a:t>, but the poor is separated from his friend…Many entreat the favor of the nobility, and every man is a friend to one who gives gifts. All the </a:t>
            </a:r>
            <a:r>
              <a:rPr lang="en-US" sz="3600" b="1" i="1" dirty="0" smtClean="0">
                <a:solidFill>
                  <a:srgbClr val="0070C0"/>
                </a:solidFill>
              </a:rPr>
              <a:t>brothers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of the poor hate him; how much more do his </a:t>
            </a:r>
            <a:r>
              <a:rPr lang="en-US" sz="3600" b="1" i="1" dirty="0" smtClean="0">
                <a:solidFill>
                  <a:srgbClr val="002060"/>
                </a:solidFill>
              </a:rPr>
              <a:t>friends </a:t>
            </a:r>
            <a:r>
              <a:rPr lang="en-US" sz="3600" b="1" i="1" dirty="0" smtClean="0">
                <a:solidFill>
                  <a:srgbClr val="00B050"/>
                </a:solidFill>
              </a:rPr>
              <a:t>go far </a:t>
            </a:r>
            <a:r>
              <a:rPr lang="en-US" sz="3600" i="1" dirty="0" smtClean="0">
                <a:solidFill>
                  <a:srgbClr val="002060"/>
                </a:solidFill>
              </a:rPr>
              <a:t>from him! He may </a:t>
            </a:r>
            <a:r>
              <a:rPr lang="en-US" sz="3600" b="1" i="1" dirty="0" smtClean="0">
                <a:solidFill>
                  <a:srgbClr val="00B050"/>
                </a:solidFill>
              </a:rPr>
              <a:t>pursue</a:t>
            </a:r>
            <a:r>
              <a:rPr lang="en-US" sz="3600" i="1" dirty="0" smtClean="0">
                <a:solidFill>
                  <a:srgbClr val="002060"/>
                </a:solidFill>
              </a:rPr>
              <a:t> them with words, yet they </a:t>
            </a:r>
            <a:r>
              <a:rPr lang="en-US" sz="3600" b="1" i="1" dirty="0" smtClean="0">
                <a:solidFill>
                  <a:srgbClr val="C00000"/>
                </a:solidFill>
              </a:rPr>
              <a:t>abandon</a:t>
            </a:r>
            <a:r>
              <a:rPr lang="en-US" sz="3600" i="1" dirty="0" smtClean="0">
                <a:solidFill>
                  <a:srgbClr val="002060"/>
                </a:solidFill>
              </a:rPr>
              <a:t> him. 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Value of Friendship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17:17 </a:t>
            </a:r>
            <a:r>
              <a:rPr lang="en-US" sz="3600" i="1" dirty="0" smtClean="0">
                <a:solidFill>
                  <a:srgbClr val="002060"/>
                </a:solidFill>
              </a:rPr>
              <a:t>A </a:t>
            </a:r>
            <a:r>
              <a:rPr lang="en-US" sz="3600" b="1" i="1" dirty="0" smtClean="0">
                <a:solidFill>
                  <a:srgbClr val="0070C0"/>
                </a:solidFill>
              </a:rPr>
              <a:t>friend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</a:rPr>
              <a:t>loves</a:t>
            </a:r>
            <a:r>
              <a:rPr lang="en-US" sz="3600" i="1" dirty="0" smtClean="0">
                <a:solidFill>
                  <a:srgbClr val="002060"/>
                </a:solidFill>
              </a:rPr>
              <a:t> at </a:t>
            </a:r>
            <a:r>
              <a:rPr lang="en-US" sz="3600" b="1" i="1" dirty="0" smtClean="0">
                <a:solidFill>
                  <a:srgbClr val="0070C0"/>
                </a:solidFill>
              </a:rPr>
              <a:t>all times</a:t>
            </a:r>
            <a:r>
              <a:rPr lang="en-US" sz="3600" i="1" dirty="0" smtClean="0">
                <a:solidFill>
                  <a:srgbClr val="002060"/>
                </a:solidFill>
              </a:rPr>
              <a:t>, and a </a:t>
            </a:r>
            <a:r>
              <a:rPr lang="en-US" sz="3600" b="1" i="1" dirty="0" smtClean="0">
                <a:solidFill>
                  <a:srgbClr val="0070C0"/>
                </a:solidFill>
              </a:rPr>
              <a:t>brother</a:t>
            </a:r>
            <a:r>
              <a:rPr lang="en-US" sz="3600" i="1" dirty="0" smtClean="0">
                <a:solidFill>
                  <a:srgbClr val="002060"/>
                </a:solidFill>
              </a:rPr>
              <a:t> is born for </a:t>
            </a:r>
            <a:r>
              <a:rPr lang="en-US" sz="3600" b="1" i="1" dirty="0" smtClean="0">
                <a:solidFill>
                  <a:srgbClr val="C00000"/>
                </a:solidFill>
              </a:rPr>
              <a:t>adversity</a:t>
            </a:r>
            <a:r>
              <a:rPr lang="en-US" sz="3600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27:10 </a:t>
            </a:r>
            <a:r>
              <a:rPr lang="en-US" sz="3600" b="1" dirty="0" smtClean="0">
                <a:solidFill>
                  <a:srgbClr val="0070C0"/>
                </a:solidFill>
              </a:rPr>
              <a:t>better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n</a:t>
            </a:r>
            <a:r>
              <a:rPr lang="en-US" sz="3600" b="1" dirty="0" smtClean="0">
                <a:solidFill>
                  <a:srgbClr val="0070C0"/>
                </a:solidFill>
              </a:rPr>
              <a:t>eighbor nearby </a:t>
            </a:r>
            <a:r>
              <a:rPr lang="en-US" sz="3600" dirty="0" smtClean="0"/>
              <a:t>than a </a:t>
            </a:r>
            <a:r>
              <a:rPr lang="en-US" sz="3600" b="1" dirty="0" smtClean="0">
                <a:solidFill>
                  <a:srgbClr val="002060"/>
                </a:solidFill>
              </a:rPr>
              <a:t>brother far away</a:t>
            </a:r>
            <a:endParaRPr lang="en-US" sz="3600" b="1" i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27:5-6 </a:t>
            </a:r>
            <a:r>
              <a:rPr lang="en-US" sz="3600" b="1" dirty="0" smtClean="0">
                <a:solidFill>
                  <a:srgbClr val="0070C0"/>
                </a:solidFill>
              </a:rPr>
              <a:t>friends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are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honest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about our </a:t>
            </a:r>
            <a:r>
              <a:rPr lang="en-US" sz="3600" b="1" dirty="0" smtClean="0">
                <a:solidFill>
                  <a:srgbClr val="C00000"/>
                </a:solidFill>
              </a:rPr>
              <a:t>flaws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g</a:t>
            </a:r>
            <a:r>
              <a:rPr lang="en-US" sz="3600" dirty="0" smtClean="0"/>
              <a:t>enuine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concern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B0F0"/>
                </a:solidFill>
              </a:rPr>
              <a:t>soul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vs.</a:t>
            </a:r>
            <a:r>
              <a:rPr lang="en-US" sz="3600" b="1" dirty="0" smtClean="0">
                <a:solidFill>
                  <a:srgbClr val="C00000"/>
                </a:solidFill>
              </a:rPr>
              <a:t> flattery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Prov</a:t>
            </a:r>
            <a:r>
              <a:rPr lang="en-US" sz="3600" b="1" dirty="0" smtClean="0">
                <a:solidFill>
                  <a:srgbClr val="FF0000"/>
                </a:solidFill>
              </a:rPr>
              <a:t> 27:17 </a:t>
            </a:r>
            <a:r>
              <a:rPr lang="en-US" sz="3600" i="1" dirty="0" smtClean="0">
                <a:solidFill>
                  <a:srgbClr val="002060"/>
                </a:solidFill>
              </a:rPr>
              <a:t>As </a:t>
            </a:r>
            <a:r>
              <a:rPr lang="en-US" sz="3600" b="1" i="1" dirty="0" smtClean="0">
                <a:solidFill>
                  <a:srgbClr val="002060"/>
                </a:solidFill>
              </a:rPr>
              <a:t>iron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sharpens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iron</a:t>
            </a:r>
            <a:r>
              <a:rPr lang="en-US" sz="3600" i="1" dirty="0" smtClean="0">
                <a:solidFill>
                  <a:srgbClr val="002060"/>
                </a:solidFill>
              </a:rPr>
              <a:t>, so a man </a:t>
            </a:r>
            <a:r>
              <a:rPr lang="en-US" sz="3600" b="1" i="1" dirty="0" smtClean="0">
                <a:solidFill>
                  <a:srgbClr val="00B050"/>
                </a:solidFill>
              </a:rPr>
              <a:t>sharpens</a:t>
            </a:r>
            <a:r>
              <a:rPr lang="en-US" sz="3600" i="1" dirty="0" smtClean="0">
                <a:solidFill>
                  <a:srgbClr val="002060"/>
                </a:solidFill>
              </a:rPr>
              <a:t> the </a:t>
            </a:r>
            <a:r>
              <a:rPr lang="en-US" sz="3600" b="1" i="1" dirty="0" smtClean="0">
                <a:solidFill>
                  <a:srgbClr val="0070C0"/>
                </a:solidFill>
              </a:rPr>
              <a:t>countenance</a:t>
            </a:r>
            <a:r>
              <a:rPr lang="en-US" sz="3600" i="1" dirty="0" smtClean="0">
                <a:solidFill>
                  <a:srgbClr val="002060"/>
                </a:solidFill>
              </a:rPr>
              <a:t> of his </a:t>
            </a:r>
            <a:r>
              <a:rPr lang="en-US" sz="3600" b="1" i="1" dirty="0" smtClean="0">
                <a:solidFill>
                  <a:srgbClr val="0070C0"/>
                </a:solidFill>
              </a:rPr>
              <a:t>friend</a:t>
            </a:r>
            <a:r>
              <a:rPr lang="en-US" sz="36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18:24 </a:t>
            </a:r>
            <a:r>
              <a:rPr lang="en-US" sz="3600" b="1" dirty="0" smtClean="0">
                <a:solidFill>
                  <a:srgbClr val="00B0F0"/>
                </a:solidFill>
              </a:rPr>
              <a:t>Jesus </a:t>
            </a: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15:13-15; Rom. 5:6-11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287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VALUE OF FRIENDSHIP</vt:lpstr>
      <vt:lpstr>The Value of Friendship – Eccl. 4:7-12</vt:lpstr>
      <vt:lpstr>The Value of Friendship</vt:lpstr>
      <vt:lpstr>The Value of Friendship</vt:lpstr>
      <vt:lpstr>The Value of Friendship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AND FRIENDS</dc:title>
  <dc:creator>James</dc:creator>
  <cp:lastModifiedBy>James</cp:lastModifiedBy>
  <cp:revision>7</cp:revision>
  <dcterms:created xsi:type="dcterms:W3CDTF">2016-01-16T23:26:21Z</dcterms:created>
  <dcterms:modified xsi:type="dcterms:W3CDTF">2016-01-17T03:42:38Z</dcterms:modified>
</cp:coreProperties>
</file>