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A0D3-D8B5-4BF2-96E5-AA049CDD2416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FBFB-F49E-4CE4-A704-C19F3DF3A7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WHEN I SURVEY THE WONDROUS CROSS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(</a:t>
            </a:r>
            <a:r>
              <a:rPr lang="en-US" sz="4000" b="1" dirty="0" smtClean="0">
                <a:solidFill>
                  <a:srgbClr val="0070C0"/>
                </a:solidFill>
              </a:rPr>
              <a:t># 189</a:t>
            </a:r>
            <a:r>
              <a:rPr lang="en-US" sz="4000" b="1" dirty="0" smtClean="0">
                <a:solidFill>
                  <a:schemeClr val="tx1"/>
                </a:solidFill>
              </a:rPr>
              <a:t>)</a:t>
            </a: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When I Survey the Wondrous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See </a:t>
            </a:r>
            <a:r>
              <a:rPr lang="en-US" sz="3600" dirty="0"/>
              <a:t>from His head, His hands, His feet,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Sorrow and love flow mingled down!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Did </a:t>
            </a:r>
            <a:r>
              <a:rPr lang="en-US" sz="3600" dirty="0" err="1"/>
              <a:t>e'er</a:t>
            </a:r>
            <a:r>
              <a:rPr lang="en-US" sz="3600" dirty="0"/>
              <a:t> such love and sorrow meet,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Or thorns compose so rich a crown?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John 15:13-14; Matt. 27:29</a:t>
            </a:r>
          </a:p>
          <a:p>
            <a:r>
              <a:rPr lang="en-US" sz="3600" dirty="0" smtClean="0"/>
              <a:t>Were </a:t>
            </a:r>
            <a:r>
              <a:rPr lang="en-US" sz="3600" dirty="0"/>
              <a:t>the whole realm of nature mine,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That were a present far too small;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Love so amazing, so divine,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Demands my soul, my life, my all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b="1" smtClean="0">
                <a:solidFill>
                  <a:srgbClr val="FF0000"/>
                </a:solidFill>
              </a:rPr>
              <a:t>	Matt </a:t>
            </a:r>
            <a:r>
              <a:rPr lang="en-US" sz="3600" b="1" dirty="0" smtClean="0">
                <a:solidFill>
                  <a:srgbClr val="FF0000"/>
                </a:solidFill>
              </a:rPr>
              <a:t>22:36-37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Isaac Watts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dirty="0"/>
              <a:t>Born in </a:t>
            </a:r>
            <a:r>
              <a:rPr lang="en-US" sz="3600" dirty="0" smtClean="0"/>
              <a:t>Southampton, </a:t>
            </a:r>
            <a:r>
              <a:rPr lang="en-US" sz="3600" dirty="0"/>
              <a:t>England, in 1674, Watts was brought up in the home of a committed </a:t>
            </a:r>
            <a:r>
              <a:rPr lang="en-US" sz="3600" dirty="0" smtClean="0"/>
              <a:t>religious </a:t>
            </a:r>
            <a:r>
              <a:rPr lang="en-US" sz="3600" b="1" dirty="0" err="1" smtClean="0">
                <a:solidFill>
                  <a:srgbClr val="0070C0"/>
                </a:solidFill>
              </a:rPr>
              <a:t>Noncomformist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dirty="0" smtClean="0"/>
              <a:t>His father (also named </a:t>
            </a:r>
            <a:r>
              <a:rPr lang="en-US" sz="3600" dirty="0"/>
              <a:t>Isaac </a:t>
            </a:r>
            <a:r>
              <a:rPr lang="en-US" sz="3600" dirty="0" smtClean="0"/>
              <a:t>Watts) </a:t>
            </a:r>
            <a:r>
              <a:rPr lang="en-US" sz="3600" dirty="0"/>
              <a:t>had been </a:t>
            </a:r>
            <a:r>
              <a:rPr lang="en-US" sz="3600" b="1" dirty="0">
                <a:solidFill>
                  <a:srgbClr val="7030A0"/>
                </a:solidFill>
              </a:rPr>
              <a:t>incarcerated twice </a:t>
            </a:r>
            <a:r>
              <a:rPr lang="en-US" sz="3600" dirty="0"/>
              <a:t>for his </a:t>
            </a:r>
            <a:r>
              <a:rPr lang="en-US" sz="3600" dirty="0" smtClean="0"/>
              <a:t>faith </a:t>
            </a:r>
          </a:p>
          <a:p>
            <a:r>
              <a:rPr lang="en-US" sz="3600" dirty="0" smtClean="0"/>
              <a:t>Classical education at</a:t>
            </a:r>
            <a:r>
              <a:rPr lang="en-US" sz="3600" dirty="0" smtClean="0"/>
              <a:t> King Edward VI School</a:t>
            </a:r>
            <a:r>
              <a:rPr lang="en-US" sz="3600" dirty="0" smtClean="0"/>
              <a:t>; he learned Latin, Greek, and Hebrew.</a:t>
            </a:r>
          </a:p>
          <a:p>
            <a:r>
              <a:rPr lang="en-US" sz="3600" dirty="0" smtClean="0"/>
              <a:t>Could not study at Oxford or Cambridge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Isaac Watts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From </a:t>
            </a:r>
            <a:r>
              <a:rPr lang="en-US" sz="3600" dirty="0"/>
              <a:t>an early age, Watts displayed a propensity for rhyme. Once, he responded when asked why he had his eyes open during prayers:</a:t>
            </a:r>
          </a:p>
          <a:p>
            <a:pPr lvl="1">
              <a:buNone/>
            </a:pPr>
            <a:r>
              <a:rPr lang="en-US" sz="3600" dirty="0" smtClean="0"/>
              <a:t>“A little mouse for want of stairs</a:t>
            </a:r>
            <a:br>
              <a:rPr lang="en-US" sz="3600" dirty="0" smtClean="0"/>
            </a:br>
            <a:r>
              <a:rPr lang="en-US" sz="3600" dirty="0" smtClean="0"/>
              <a:t>ran up a rope to say its prayers.”</a:t>
            </a:r>
          </a:p>
          <a:p>
            <a:r>
              <a:rPr lang="en-US" sz="3600" dirty="0" smtClean="0"/>
              <a:t>When he got a spanking</a:t>
            </a:r>
            <a:r>
              <a:rPr lang="en-US" sz="3600" dirty="0"/>
              <a:t> for this, he cried:</a:t>
            </a:r>
          </a:p>
          <a:p>
            <a:pPr lvl="1">
              <a:buNone/>
            </a:pPr>
            <a:r>
              <a:rPr lang="en-US" sz="3600" dirty="0" smtClean="0"/>
              <a:t>“O father, father, pity take</a:t>
            </a:r>
            <a:br>
              <a:rPr lang="en-US" sz="3600" dirty="0" smtClean="0"/>
            </a:br>
            <a:r>
              <a:rPr lang="en-US" sz="3600" dirty="0" smtClean="0"/>
              <a:t>And I will no more verses make.”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Isaac Watts Changes Religious Music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Musical Style was simple</a:t>
            </a:r>
          </a:p>
          <a:p>
            <a:r>
              <a:rPr lang="en-US" sz="3600" dirty="0" smtClean="0"/>
              <a:t>Lyrical Content was based on Psalms</a:t>
            </a:r>
          </a:p>
          <a:p>
            <a:r>
              <a:rPr lang="en-US" sz="3600" dirty="0" smtClean="0"/>
              <a:t>Watts “Christianized” psalms and hymns contained in scripture</a:t>
            </a:r>
          </a:p>
          <a:p>
            <a:r>
              <a:rPr lang="en-US" sz="3600" dirty="0" smtClean="0"/>
              <a:t>Watts wrote poetry to reflect and affect Christian’s emotions</a:t>
            </a:r>
          </a:p>
          <a:p>
            <a:r>
              <a:rPr lang="en-US" sz="3600" dirty="0" smtClean="0"/>
              <a:t>“Emotionally subjective, doctrinally objective”</a:t>
            </a:r>
          </a:p>
          <a:p>
            <a:r>
              <a:rPr lang="en-US" sz="3600" dirty="0" smtClean="0"/>
              <a:t>Watts wrote modernized melodies to fit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Come We That Love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dirty="0"/>
              <a:t>HYMN 30</a:t>
            </a:r>
          </a:p>
          <a:p>
            <a:pPr algn="ctr">
              <a:buNone/>
            </a:pPr>
            <a:r>
              <a:rPr lang="en-US" sz="2400" i="1" dirty="0" smtClean="0"/>
              <a:t>Heavenly </a:t>
            </a:r>
            <a:r>
              <a:rPr lang="en-US" sz="2400" i="1" dirty="0"/>
              <a:t>joy on earth.</a:t>
            </a:r>
          </a:p>
          <a:p>
            <a:r>
              <a:rPr lang="en-US" sz="3600" dirty="0" smtClean="0"/>
              <a:t>Come</a:t>
            </a:r>
            <a:r>
              <a:rPr lang="en-US" sz="3600" dirty="0"/>
              <a:t>, we that love the Lord</a:t>
            </a:r>
            <a:r>
              <a:rPr lang="en-US" sz="3600" dirty="0" smtClean="0"/>
              <a:t>, </a:t>
            </a:r>
          </a:p>
          <a:p>
            <a:pPr marL="457200"/>
            <a:r>
              <a:rPr lang="en-US" sz="3600" dirty="0" smtClean="0"/>
              <a:t>And </a:t>
            </a:r>
            <a:r>
              <a:rPr lang="en-US" sz="3600" dirty="0"/>
              <a:t>let our joys be known;</a:t>
            </a:r>
          </a:p>
          <a:p>
            <a:r>
              <a:rPr lang="en-US" sz="3600" dirty="0"/>
              <a:t>Join in a song with sweet accord</a:t>
            </a:r>
            <a:r>
              <a:rPr lang="en-US" sz="3600" dirty="0" smtClean="0"/>
              <a:t>, </a:t>
            </a:r>
          </a:p>
          <a:p>
            <a:pPr marL="457200"/>
            <a:r>
              <a:rPr lang="en-US" sz="3600" dirty="0" smtClean="0"/>
              <a:t>And </a:t>
            </a:r>
            <a:r>
              <a:rPr lang="en-US" sz="3600" dirty="0"/>
              <a:t>thus surround the throne.</a:t>
            </a:r>
          </a:p>
          <a:p>
            <a:r>
              <a:rPr lang="en-US" sz="3600" dirty="0"/>
              <a:t>[The sorrows of the </a:t>
            </a:r>
            <a:r>
              <a:rPr lang="en-US" sz="3600" dirty="0" smtClean="0"/>
              <a:t>mind </a:t>
            </a:r>
          </a:p>
          <a:p>
            <a:pPr marL="457200"/>
            <a:r>
              <a:rPr lang="en-US" sz="3600" dirty="0" smtClean="0"/>
              <a:t>Be </a:t>
            </a:r>
            <a:r>
              <a:rPr lang="en-US" sz="3600" dirty="0"/>
              <a:t>banished from the place;</a:t>
            </a:r>
          </a:p>
          <a:p>
            <a:r>
              <a:rPr lang="en-US" sz="3600" dirty="0"/>
              <a:t>Religion never was </a:t>
            </a:r>
            <a:r>
              <a:rPr lang="en-US" sz="3600" dirty="0" smtClean="0"/>
              <a:t>designed </a:t>
            </a:r>
          </a:p>
          <a:p>
            <a:pPr marL="457200"/>
            <a:r>
              <a:rPr lang="en-US" sz="3600" dirty="0" smtClean="0"/>
              <a:t>To </a:t>
            </a:r>
            <a:r>
              <a:rPr lang="en-US" sz="3600" dirty="0"/>
              <a:t>make our pleasures less</a:t>
            </a:r>
            <a:r>
              <a:rPr lang="en-US" sz="3600" dirty="0" smtClean="0"/>
              <a:t>.]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Come We That Love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Let </a:t>
            </a:r>
            <a:r>
              <a:rPr lang="en-US" sz="3600" dirty="0"/>
              <a:t>those refuse to sing</a:t>
            </a:r>
          </a:p>
          <a:p>
            <a:pPr marL="457200"/>
            <a:r>
              <a:rPr lang="en-US" sz="3600" dirty="0"/>
              <a:t>That never knew our God;</a:t>
            </a:r>
          </a:p>
          <a:p>
            <a:r>
              <a:rPr lang="en-US" sz="3600" dirty="0"/>
              <a:t>But favorites of the </a:t>
            </a:r>
            <a:r>
              <a:rPr lang="en-US" sz="3600" dirty="0" err="1"/>
              <a:t>heav'nly</a:t>
            </a:r>
            <a:r>
              <a:rPr lang="en-US" sz="3600" dirty="0"/>
              <a:t> King</a:t>
            </a:r>
          </a:p>
          <a:p>
            <a:pPr marL="457200"/>
            <a:r>
              <a:rPr lang="en-US" sz="3600" dirty="0"/>
              <a:t>May speak their joys abroad.</a:t>
            </a:r>
          </a:p>
          <a:p>
            <a:r>
              <a:rPr lang="en-US" sz="3600" dirty="0"/>
              <a:t>[The God that rules on high,</a:t>
            </a:r>
          </a:p>
          <a:p>
            <a:pPr marL="457200"/>
            <a:r>
              <a:rPr lang="en-US" sz="3600" dirty="0"/>
              <a:t>And thunders when he please,</a:t>
            </a:r>
          </a:p>
          <a:p>
            <a:r>
              <a:rPr lang="en-US" sz="3600" dirty="0"/>
              <a:t>That rides upon the stormy sky,</a:t>
            </a:r>
          </a:p>
          <a:p>
            <a:pPr marL="457200"/>
            <a:r>
              <a:rPr lang="en-US" sz="3600" dirty="0"/>
              <a:t>And manages the seas</a:t>
            </a:r>
            <a:r>
              <a:rPr lang="en-US" sz="3600" dirty="0" smtClean="0"/>
              <a:t>;]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Come We That Love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</a:t>
            </a:r>
            <a:r>
              <a:rPr lang="en-US" sz="3600" dirty="0" err="1"/>
              <a:t>aweful</a:t>
            </a:r>
            <a:r>
              <a:rPr lang="en-US" sz="3600" dirty="0"/>
              <a:t> God is ours,</a:t>
            </a:r>
          </a:p>
          <a:p>
            <a:pPr marL="457200"/>
            <a:r>
              <a:rPr lang="en-US" sz="3600" dirty="0"/>
              <a:t>Our Father and our Love;</a:t>
            </a:r>
          </a:p>
          <a:p>
            <a:r>
              <a:rPr lang="en-US" sz="3600" dirty="0"/>
              <a:t>He shall send down his </a:t>
            </a:r>
            <a:r>
              <a:rPr lang="en-US" sz="3600" dirty="0" err="1"/>
              <a:t>heav'nly</a:t>
            </a:r>
            <a:r>
              <a:rPr lang="en-US" sz="3600" dirty="0"/>
              <a:t> powers</a:t>
            </a:r>
          </a:p>
          <a:p>
            <a:pPr marL="457200"/>
            <a:r>
              <a:rPr lang="en-US" sz="3600" dirty="0"/>
              <a:t>To carry us above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There we shall see his face,</a:t>
            </a:r>
          </a:p>
          <a:p>
            <a:pPr marL="457200"/>
            <a:r>
              <a:rPr lang="en-US" sz="3600" dirty="0" smtClean="0"/>
              <a:t>And never, never sin;</a:t>
            </a:r>
          </a:p>
          <a:p>
            <a:r>
              <a:rPr lang="en-US" sz="3600" dirty="0" smtClean="0"/>
              <a:t>There, from the rivers of his grace,</a:t>
            </a:r>
          </a:p>
          <a:p>
            <a:pPr marL="457200"/>
            <a:r>
              <a:rPr lang="en-US" sz="3600" dirty="0" smtClean="0"/>
              <a:t>Drink endless pleasures in.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Come We That Love The Lord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Yes</a:t>
            </a:r>
            <a:r>
              <a:rPr lang="en-US" sz="3600" dirty="0"/>
              <a:t>, and before we rise</a:t>
            </a:r>
          </a:p>
          <a:p>
            <a:pPr marL="457200"/>
            <a:r>
              <a:rPr lang="en-US" sz="3600" dirty="0"/>
              <a:t>To that immortal state,</a:t>
            </a:r>
          </a:p>
          <a:p>
            <a:r>
              <a:rPr lang="en-US" sz="3600" dirty="0"/>
              <a:t>The thoughts of such amazing bliss</a:t>
            </a:r>
          </a:p>
          <a:p>
            <a:pPr marL="457200"/>
            <a:r>
              <a:rPr lang="en-US" sz="3600" dirty="0"/>
              <a:t>Should constant joys create.</a:t>
            </a:r>
          </a:p>
          <a:p>
            <a:r>
              <a:rPr lang="en-US" sz="3600" dirty="0"/>
              <a:t>[The men of grace have found</a:t>
            </a:r>
          </a:p>
          <a:p>
            <a:pPr marL="457200"/>
            <a:r>
              <a:rPr lang="en-US" sz="3600" dirty="0"/>
              <a:t>Glory begun below;</a:t>
            </a:r>
          </a:p>
          <a:p>
            <a:r>
              <a:rPr lang="en-US" sz="3600" dirty="0"/>
              <a:t>Celestial fruits on earthly ground</a:t>
            </a:r>
          </a:p>
          <a:p>
            <a:pPr marL="457200"/>
            <a:r>
              <a:rPr lang="en-US" sz="3600" dirty="0"/>
              <a:t>From faith and hope may grow</a:t>
            </a:r>
            <a:r>
              <a:rPr lang="en-US" sz="3600" dirty="0" smtClean="0"/>
              <a:t>.]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When I Survey the Wondrous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When I survey the wondrous cross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On which the Prince of glory died,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My richest gain I count but loss,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And pour contempt on all my pride.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Psalm 24:10; Phil. 3:7</a:t>
            </a:r>
          </a:p>
          <a:p>
            <a:pPr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Forbid it, Lord, that I should boast,</a:t>
            </a:r>
            <a:br>
              <a:rPr lang="en-US" sz="3600" dirty="0" smtClean="0"/>
            </a:br>
            <a:r>
              <a:rPr lang="en-US" sz="3600" dirty="0" smtClean="0"/>
              <a:t>Save in the death of Christ my God! </a:t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the vain things that charm me most,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I sacrifice them to His blood.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Gal. 6:14; Phil. 3:7-11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353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WHEN I SURVEY THE WONDROUS CROSS</vt:lpstr>
      <vt:lpstr>Isaac Watts</vt:lpstr>
      <vt:lpstr>Isaac Watts</vt:lpstr>
      <vt:lpstr>Isaac Watts Changes Religious Music</vt:lpstr>
      <vt:lpstr>Come We That Love The Lord</vt:lpstr>
      <vt:lpstr>Come We That Love The Lord</vt:lpstr>
      <vt:lpstr>Come We That Love The Lord</vt:lpstr>
      <vt:lpstr>Come We That Love The Lord</vt:lpstr>
      <vt:lpstr>When I Survey the Wondrous Cross</vt:lpstr>
      <vt:lpstr>When I Survey the Wondrous Cross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WONDROUS CROSS</dc:title>
  <dc:creator>James</dc:creator>
  <cp:lastModifiedBy>James</cp:lastModifiedBy>
  <cp:revision>3</cp:revision>
  <dcterms:created xsi:type="dcterms:W3CDTF">2015-07-19T19:29:08Z</dcterms:created>
  <dcterms:modified xsi:type="dcterms:W3CDTF">2015-07-19T21:11:09Z</dcterms:modified>
</cp:coreProperties>
</file>