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CC3300"/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5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71B15C-E953-4366-99AE-7B4EBC0C9E82}" type="datetimeFigureOut">
              <a:rPr lang="en-US" smtClean="0"/>
              <a:t>10/16/2010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9E5DAC-E120-4CB8-BF36-31D79D59424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29B29-F444-4F20-BA17-474C72ED7370}" type="datetimeFigureOut">
              <a:rPr lang="en-US" smtClean="0"/>
              <a:t>10/16/2010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7A6E9D-C99D-4C81-8AFF-FE6F1DF123A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A6E9D-C99D-4C81-8AFF-FE6F1DF123A9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A6E9D-C99D-4C81-8AFF-FE6F1DF123A9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A6E9D-C99D-4C81-8AFF-FE6F1DF123A9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A6E9D-C99D-4C81-8AFF-FE6F1DF123A9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A342B-E1A8-48C2-B575-A99E25A7B343}" type="datetimeFigureOut">
              <a:rPr lang="en-US" smtClean="0"/>
              <a:t>10/16/2010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28947-2CBE-46CF-9815-54579914A4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A342B-E1A8-48C2-B575-A99E25A7B343}" type="datetimeFigureOut">
              <a:rPr lang="en-US" smtClean="0"/>
              <a:t>10/16/2010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28947-2CBE-46CF-9815-54579914A4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A342B-E1A8-48C2-B575-A99E25A7B343}" type="datetimeFigureOut">
              <a:rPr lang="en-US" smtClean="0"/>
              <a:t>10/16/2010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28947-2CBE-46CF-9815-54579914A4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A342B-E1A8-48C2-B575-A99E25A7B343}" type="datetimeFigureOut">
              <a:rPr lang="en-US" smtClean="0"/>
              <a:t>10/16/2010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28947-2CBE-46CF-9815-54579914A4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A342B-E1A8-48C2-B575-A99E25A7B343}" type="datetimeFigureOut">
              <a:rPr lang="en-US" smtClean="0"/>
              <a:t>10/16/2010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28947-2CBE-46CF-9815-54579914A4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A342B-E1A8-48C2-B575-A99E25A7B343}" type="datetimeFigureOut">
              <a:rPr lang="en-US" smtClean="0"/>
              <a:t>10/16/2010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28947-2CBE-46CF-9815-54579914A4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A342B-E1A8-48C2-B575-A99E25A7B343}" type="datetimeFigureOut">
              <a:rPr lang="en-US" smtClean="0"/>
              <a:t>10/16/2010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28947-2CBE-46CF-9815-54579914A4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A342B-E1A8-48C2-B575-A99E25A7B343}" type="datetimeFigureOut">
              <a:rPr lang="en-US" smtClean="0"/>
              <a:t>10/16/2010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28947-2CBE-46CF-9815-54579914A4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A342B-E1A8-48C2-B575-A99E25A7B343}" type="datetimeFigureOut">
              <a:rPr lang="en-US" smtClean="0"/>
              <a:t>10/16/2010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28947-2CBE-46CF-9815-54579914A4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A342B-E1A8-48C2-B575-A99E25A7B343}" type="datetimeFigureOut">
              <a:rPr lang="en-US" smtClean="0"/>
              <a:t>10/16/2010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28947-2CBE-46CF-9815-54579914A4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A342B-E1A8-48C2-B575-A99E25A7B343}" type="datetimeFigureOut">
              <a:rPr lang="en-US" smtClean="0"/>
              <a:t>10/16/2010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28947-2CBE-46CF-9815-54579914A4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A342B-E1A8-48C2-B575-A99E25A7B343}" type="datetimeFigureOut">
              <a:rPr lang="en-US" smtClean="0"/>
              <a:t>10/16/2010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728947-2CBE-46CF-9815-54579914A472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WHAT IS WRONG WITH TRADITION?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FF"/>
                </a:solidFill>
              </a:rPr>
              <a:t>Matthew 15:1-20</a:t>
            </a:r>
            <a:endParaRPr lang="en-US" b="1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The Question of Tradition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867400"/>
          </a:xfrm>
        </p:spPr>
        <p:txBody>
          <a:bodyPr>
            <a:normAutofit/>
          </a:bodyPr>
          <a:lstStyle/>
          <a:p>
            <a:r>
              <a:rPr lang="en-US" dirty="0" smtClean="0"/>
              <a:t>The disciples did not keep the tradition of the  elders </a:t>
            </a:r>
            <a:r>
              <a:rPr lang="en-US" b="1" dirty="0" smtClean="0">
                <a:solidFill>
                  <a:srgbClr val="FF00FF"/>
                </a:solidFill>
              </a:rPr>
              <a:t>v.1-2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Tradition </a:t>
            </a:r>
            <a:r>
              <a:rPr lang="en-US" dirty="0" smtClean="0"/>
              <a:t>“a thing handed down” </a:t>
            </a:r>
            <a:r>
              <a:rPr lang="en-US" b="1" dirty="0" smtClean="0">
                <a:solidFill>
                  <a:srgbClr val="FF00FF"/>
                </a:solidFill>
              </a:rPr>
              <a:t>Psalm 78:3-7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Of the elders </a:t>
            </a:r>
            <a:r>
              <a:rPr lang="en-US" dirty="0" smtClean="0"/>
              <a:t>(the Jewish rabbis’ teachings)</a:t>
            </a:r>
          </a:p>
          <a:p>
            <a:r>
              <a:rPr lang="en-US" dirty="0" smtClean="0"/>
              <a:t>The Pharisees asked Jesus why they didn’t keep the tradition </a:t>
            </a:r>
            <a:r>
              <a:rPr lang="en-US" b="1" dirty="0" smtClean="0">
                <a:solidFill>
                  <a:srgbClr val="FF00FF"/>
                </a:solidFill>
              </a:rPr>
              <a:t>v.2</a:t>
            </a:r>
          </a:p>
          <a:p>
            <a:r>
              <a:rPr lang="en-US" dirty="0" smtClean="0"/>
              <a:t>Question assumes their traditions were </a:t>
            </a:r>
            <a:r>
              <a:rPr lang="en-US" b="1" dirty="0" smtClean="0">
                <a:solidFill>
                  <a:srgbClr val="00B0F0"/>
                </a:solidFill>
              </a:rPr>
              <a:t>right</a:t>
            </a:r>
          </a:p>
          <a:p>
            <a:r>
              <a:rPr lang="en-US" dirty="0" smtClean="0"/>
              <a:t>Implies their traditions were </a:t>
            </a:r>
            <a:r>
              <a:rPr lang="en-US" b="1" dirty="0" smtClean="0">
                <a:solidFill>
                  <a:srgbClr val="00B0F0"/>
                </a:solidFill>
              </a:rPr>
              <a:t>required</a:t>
            </a:r>
          </a:p>
          <a:p>
            <a:r>
              <a:rPr lang="en-US" dirty="0" smtClean="0"/>
              <a:t>The question behind the question should be: </a:t>
            </a:r>
          </a:p>
          <a:p>
            <a:pPr>
              <a:buNone/>
            </a:pPr>
            <a:r>
              <a:rPr lang="en-US" b="1" dirty="0">
                <a:solidFill>
                  <a:srgbClr val="00B0F0"/>
                </a:solidFill>
              </a:rPr>
              <a:t>	</a:t>
            </a:r>
            <a:r>
              <a:rPr lang="en-US" dirty="0" smtClean="0">
                <a:solidFill>
                  <a:srgbClr val="FFFF00"/>
                </a:solidFill>
              </a:rPr>
              <a:t>Is it of heaven or of men? </a:t>
            </a:r>
            <a:r>
              <a:rPr lang="en-US" b="1" dirty="0" smtClean="0">
                <a:solidFill>
                  <a:srgbClr val="FF00FF"/>
                </a:solidFill>
              </a:rPr>
              <a:t>Matt. 21:25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The Problem of </a:t>
            </a:r>
            <a:r>
              <a:rPr lang="en-US" b="1" dirty="0" smtClean="0">
                <a:solidFill>
                  <a:srgbClr val="00B0F0"/>
                </a:solidFill>
              </a:rPr>
              <a:t>Human</a:t>
            </a:r>
            <a:r>
              <a:rPr lang="en-US" b="1" dirty="0" smtClean="0"/>
              <a:t> Tradition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867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FF00"/>
                </a:solidFill>
              </a:rPr>
              <a:t>Human tradition causes the people not to keep the word of God </a:t>
            </a:r>
            <a:r>
              <a:rPr lang="en-US" b="1" dirty="0" smtClean="0">
                <a:solidFill>
                  <a:srgbClr val="FF00FF"/>
                </a:solidFill>
              </a:rPr>
              <a:t>v.3</a:t>
            </a:r>
          </a:p>
          <a:p>
            <a:r>
              <a:rPr lang="en-US" dirty="0" smtClean="0"/>
              <a:t>Jesus explains their loophole to law </a:t>
            </a:r>
            <a:r>
              <a:rPr lang="en-US" b="1" dirty="0" smtClean="0">
                <a:solidFill>
                  <a:srgbClr val="FF00FF"/>
                </a:solidFill>
              </a:rPr>
              <a:t>v.4-6</a:t>
            </a:r>
          </a:p>
          <a:p>
            <a:r>
              <a:rPr lang="en-US" dirty="0" smtClean="0">
                <a:solidFill>
                  <a:srgbClr val="00FF00"/>
                </a:solidFill>
              </a:rPr>
              <a:t>Authority of men’s tradition equated with God’s word </a:t>
            </a:r>
            <a:r>
              <a:rPr lang="en-US" b="1" dirty="0" smtClean="0">
                <a:solidFill>
                  <a:srgbClr val="FF00FF"/>
                </a:solidFill>
              </a:rPr>
              <a:t>v.9</a:t>
            </a:r>
            <a:endParaRPr lang="en-US" dirty="0" smtClean="0"/>
          </a:p>
          <a:p>
            <a:r>
              <a:rPr lang="en-US" dirty="0" smtClean="0"/>
              <a:t>Man’s thoughts are </a:t>
            </a:r>
            <a:r>
              <a:rPr lang="en-US" b="1" dirty="0" smtClean="0">
                <a:solidFill>
                  <a:srgbClr val="00B0F0"/>
                </a:solidFill>
              </a:rPr>
              <a:t>not </a:t>
            </a:r>
            <a:r>
              <a:rPr lang="en-US" dirty="0" smtClean="0"/>
              <a:t>equal! </a:t>
            </a:r>
            <a:r>
              <a:rPr lang="en-US" b="1" dirty="0" smtClean="0">
                <a:solidFill>
                  <a:srgbClr val="FF00FF"/>
                </a:solidFill>
              </a:rPr>
              <a:t>Isaiah 55:8-9</a:t>
            </a:r>
          </a:p>
          <a:p>
            <a:r>
              <a:rPr lang="en-US" dirty="0" smtClean="0"/>
              <a:t>Words of God provide spiritual life </a:t>
            </a:r>
            <a:r>
              <a:rPr lang="en-US" b="1" dirty="0" smtClean="0">
                <a:solidFill>
                  <a:srgbClr val="FF00FF"/>
                </a:solidFill>
              </a:rPr>
              <a:t>John 6:63,68</a:t>
            </a:r>
          </a:p>
          <a:p>
            <a:r>
              <a:rPr lang="en-US" dirty="0" smtClean="0"/>
              <a:t>If we teach something else, we will be </a:t>
            </a:r>
            <a:r>
              <a:rPr lang="en-US" b="1" dirty="0" smtClean="0">
                <a:solidFill>
                  <a:srgbClr val="CC3300"/>
                </a:solidFill>
              </a:rPr>
              <a:t>accursed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FF"/>
                </a:solidFill>
              </a:rPr>
              <a:t>Galatians 1:6-9</a:t>
            </a:r>
          </a:p>
          <a:p>
            <a:r>
              <a:rPr lang="en-US" dirty="0" smtClean="0"/>
              <a:t>Human tradition will be rooted up </a:t>
            </a:r>
            <a:r>
              <a:rPr lang="en-US" b="1" dirty="0" smtClean="0">
                <a:solidFill>
                  <a:srgbClr val="FF00FF"/>
                </a:solidFill>
              </a:rPr>
              <a:t>v.13-14</a:t>
            </a:r>
            <a:endParaRPr lang="en-US" b="1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Authority of </a:t>
            </a:r>
            <a:r>
              <a:rPr lang="en-US" b="1" dirty="0" smtClean="0">
                <a:solidFill>
                  <a:srgbClr val="00B0F0"/>
                </a:solidFill>
              </a:rPr>
              <a:t>Divine</a:t>
            </a:r>
            <a:r>
              <a:rPr lang="en-US" b="1" dirty="0" smtClean="0"/>
              <a:t> Tradition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867400"/>
          </a:xfrm>
        </p:spPr>
        <p:txBody>
          <a:bodyPr>
            <a:normAutofit/>
          </a:bodyPr>
          <a:lstStyle/>
          <a:p>
            <a:r>
              <a:rPr lang="en-US" dirty="0" smtClean="0"/>
              <a:t>We </a:t>
            </a:r>
            <a:r>
              <a:rPr lang="en-US" b="1" dirty="0" smtClean="0">
                <a:solidFill>
                  <a:srgbClr val="00B0F0"/>
                </a:solidFill>
              </a:rPr>
              <a:t>must</a:t>
            </a:r>
            <a:r>
              <a:rPr lang="en-US" dirty="0" smtClean="0"/>
              <a:t> keep divine tradition </a:t>
            </a:r>
            <a:r>
              <a:rPr lang="en-US" b="1" dirty="0" smtClean="0">
                <a:solidFill>
                  <a:srgbClr val="FF00FF"/>
                </a:solidFill>
              </a:rPr>
              <a:t>2 Thessalonians 2:15</a:t>
            </a:r>
          </a:p>
          <a:p>
            <a:r>
              <a:rPr lang="en-US" dirty="0" smtClean="0"/>
              <a:t>First spoken by the Lord </a:t>
            </a:r>
            <a:r>
              <a:rPr lang="en-US" b="1" dirty="0" smtClean="0">
                <a:solidFill>
                  <a:srgbClr val="FF00FF"/>
                </a:solidFill>
              </a:rPr>
              <a:t>Hebrews 2:3-4</a:t>
            </a:r>
          </a:p>
          <a:p>
            <a:r>
              <a:rPr lang="en-US" dirty="0" smtClean="0"/>
              <a:t>Confirmed by those who heard Him </a:t>
            </a:r>
            <a:r>
              <a:rPr lang="en-US" b="1" dirty="0" smtClean="0">
                <a:solidFill>
                  <a:srgbClr val="FF00FF"/>
                </a:solidFill>
              </a:rPr>
              <a:t>John 13:20</a:t>
            </a:r>
          </a:p>
          <a:p>
            <a:r>
              <a:rPr lang="en-US" dirty="0" smtClean="0"/>
              <a:t>Apostles’ doctrine is not man’s doctrine </a:t>
            </a:r>
            <a:r>
              <a:rPr lang="en-US" b="1" dirty="0" smtClean="0">
                <a:solidFill>
                  <a:srgbClr val="FF00FF"/>
                </a:solidFill>
              </a:rPr>
              <a:t>1 Thess. 2:13; 1 Cor. 14:37 </a:t>
            </a:r>
          </a:p>
          <a:p>
            <a:r>
              <a:rPr lang="en-US" dirty="0" smtClean="0"/>
              <a:t>Obey it and be saved </a:t>
            </a:r>
            <a:r>
              <a:rPr lang="en-US" b="1" dirty="0" smtClean="0">
                <a:solidFill>
                  <a:srgbClr val="FF00FF"/>
                </a:solidFill>
              </a:rPr>
              <a:t>Acts 2:37-41</a:t>
            </a:r>
          </a:p>
          <a:p>
            <a:r>
              <a:rPr lang="en-US" dirty="0" smtClean="0"/>
              <a:t>Continue in it to remain safe </a:t>
            </a:r>
            <a:r>
              <a:rPr lang="en-US" b="1" dirty="0" smtClean="0">
                <a:solidFill>
                  <a:srgbClr val="FF00FF"/>
                </a:solidFill>
              </a:rPr>
              <a:t>Acts 2:42</a:t>
            </a:r>
          </a:p>
          <a:p>
            <a:r>
              <a:rPr lang="en-US" dirty="0" smtClean="0"/>
              <a:t>Follow their teaching and example </a:t>
            </a:r>
            <a:r>
              <a:rPr lang="en-US" b="1" dirty="0" smtClean="0">
                <a:solidFill>
                  <a:srgbClr val="FF00FF"/>
                </a:solidFill>
              </a:rPr>
              <a:t>1 Cor. </a:t>
            </a:r>
            <a:r>
              <a:rPr lang="en-US" b="1" smtClean="0">
                <a:solidFill>
                  <a:srgbClr val="FF00FF"/>
                </a:solidFill>
              </a:rPr>
              <a:t>4:16-17</a:t>
            </a:r>
            <a:endParaRPr lang="en-US" b="1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213</Words>
  <Application>Microsoft Office PowerPoint</Application>
  <PresentationFormat>On-screen Show (4:3)</PresentationFormat>
  <Paragraphs>31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WHAT IS WRONG WITH TRADITION?</vt:lpstr>
      <vt:lpstr>The Question of Tradition</vt:lpstr>
      <vt:lpstr>The Problem of Human Tradition</vt:lpstr>
      <vt:lpstr>The Authority of Divine Tradition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WRONG WITH TRADITION?</dc:title>
  <dc:creator>James Hamilton</dc:creator>
  <cp:lastModifiedBy>James Hamilton</cp:lastModifiedBy>
  <cp:revision>8</cp:revision>
  <dcterms:created xsi:type="dcterms:W3CDTF">2010-10-17T00:35:07Z</dcterms:created>
  <dcterms:modified xsi:type="dcterms:W3CDTF">2010-10-17T04:30:34Z</dcterms:modified>
</cp:coreProperties>
</file>