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8BFF8B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11224-0286-49E3-919B-15FD234006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5/5/2013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1789E-C903-45D6-9D4E-E428B6290F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789E-C903-45D6-9D4E-E428B6290F28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5/5/2013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1949-45C9-4346-BCE8-FD0875537565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50E21-4518-4FC5-AD16-FF6E90ECB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WATER OF MERIBAH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Moses &amp; Aaron’s sister </a:t>
            </a:r>
            <a:r>
              <a:rPr lang="en-US" b="1" dirty="0" smtClean="0">
                <a:solidFill>
                  <a:srgbClr val="00B0F0"/>
                </a:solidFill>
              </a:rPr>
              <a:t>Miriam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died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v.1</a:t>
            </a:r>
          </a:p>
          <a:p>
            <a:r>
              <a:rPr lang="en-US" dirty="0" smtClean="0"/>
              <a:t>No water or food </a:t>
            </a:r>
            <a:r>
              <a:rPr lang="en-US" b="1" dirty="0" smtClean="0">
                <a:solidFill>
                  <a:srgbClr val="FF5050"/>
                </a:solidFill>
              </a:rPr>
              <a:t>v.2 </a:t>
            </a:r>
            <a:r>
              <a:rPr lang="en-US" dirty="0" smtClean="0"/>
              <a:t>except </a:t>
            </a:r>
            <a:r>
              <a:rPr lang="en-US" b="1" dirty="0" smtClean="0">
                <a:solidFill>
                  <a:srgbClr val="00B0F0"/>
                </a:solidFill>
              </a:rPr>
              <a:t>manna</a:t>
            </a:r>
            <a:r>
              <a:rPr lang="en-US" dirty="0" smtClean="0"/>
              <a:t>!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Contended</a:t>
            </a:r>
            <a:r>
              <a:rPr lang="en-US" dirty="0" smtClean="0"/>
              <a:t> with Moses &amp; Aaron by saying, </a:t>
            </a:r>
            <a:r>
              <a:rPr lang="en-US" dirty="0" smtClean="0">
                <a:solidFill>
                  <a:srgbClr val="FFFF00"/>
                </a:solidFill>
              </a:rPr>
              <a:t>“If only we had died when our brethren died before the Lord!” </a:t>
            </a:r>
            <a:r>
              <a:rPr lang="en-US" b="1" dirty="0" smtClean="0">
                <a:solidFill>
                  <a:srgbClr val="FF5050"/>
                </a:solidFill>
              </a:rPr>
              <a:t>v.3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Wished to </a:t>
            </a:r>
            <a:r>
              <a:rPr lang="en-US" b="1" dirty="0" smtClean="0">
                <a:solidFill>
                  <a:srgbClr val="00FF00"/>
                </a:solidFill>
              </a:rPr>
              <a:t>die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rgbClr val="FF5050"/>
                </a:solidFill>
              </a:rPr>
              <a:t>rebellious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Korah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Spoke</a:t>
            </a:r>
            <a:r>
              <a:rPr lang="en-US" dirty="0" smtClean="0"/>
              <a:t> like </a:t>
            </a:r>
            <a:r>
              <a:rPr lang="en-US" dirty="0" err="1" smtClean="0"/>
              <a:t>Dathan</a:t>
            </a:r>
            <a:r>
              <a:rPr lang="en-US" dirty="0" smtClean="0"/>
              <a:t> &amp; </a:t>
            </a:r>
            <a:r>
              <a:rPr lang="en-US" dirty="0" err="1" smtClean="0"/>
              <a:t>Abiram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v. 4-5 </a:t>
            </a:r>
            <a:r>
              <a:rPr lang="en-US" dirty="0" smtClean="0"/>
              <a:t>with </a:t>
            </a:r>
            <a:r>
              <a:rPr lang="en-US" b="1" dirty="0" smtClean="0">
                <a:solidFill>
                  <a:srgbClr val="FF5050"/>
                </a:solidFill>
              </a:rPr>
              <a:t>16:12-14</a:t>
            </a:r>
          </a:p>
          <a:p>
            <a:r>
              <a:rPr lang="en-US" dirty="0" smtClean="0"/>
              <a:t>Did </a:t>
            </a:r>
            <a:r>
              <a:rPr lang="en-US" dirty="0" smtClean="0">
                <a:solidFill>
                  <a:srgbClr val="00FF00"/>
                </a:solidFill>
              </a:rPr>
              <a:t>not see </a:t>
            </a:r>
            <a:r>
              <a:rPr lang="en-US" dirty="0" smtClean="0"/>
              <a:t>hand of </a:t>
            </a:r>
            <a:r>
              <a:rPr lang="en-US" b="1" dirty="0" smtClean="0"/>
              <a:t>God</a:t>
            </a:r>
            <a:r>
              <a:rPr lang="en-US" dirty="0" smtClean="0"/>
              <a:t> leading Israel</a:t>
            </a:r>
          </a:p>
          <a:p>
            <a:r>
              <a:rPr lang="en-US" dirty="0" smtClean="0"/>
              <a:t>Moses &amp; Aaron went to the Lord </a:t>
            </a:r>
            <a:r>
              <a:rPr lang="en-US" b="1" dirty="0" smtClean="0">
                <a:solidFill>
                  <a:srgbClr val="FF5050"/>
                </a:solidFill>
              </a:rPr>
              <a:t>v.6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glory of the Lord appeared to them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Lord spoke to Moses </a:t>
            </a:r>
            <a:r>
              <a:rPr lang="en-US" b="1" dirty="0" smtClean="0">
                <a:solidFill>
                  <a:srgbClr val="FF5050"/>
                </a:solidFill>
              </a:rPr>
              <a:t>v.7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Take</a:t>
            </a:r>
            <a:r>
              <a:rPr lang="en-US" dirty="0" smtClean="0">
                <a:solidFill>
                  <a:srgbClr val="FFFF00"/>
                </a:solidFill>
              </a:rPr>
              <a:t> the </a:t>
            </a:r>
            <a:r>
              <a:rPr lang="en-US" b="1" dirty="0" smtClean="0">
                <a:solidFill>
                  <a:srgbClr val="FFFF00"/>
                </a:solidFill>
              </a:rPr>
              <a:t>rod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FF00"/>
                </a:solidFill>
              </a:rPr>
              <a:t>Gather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FF00"/>
                </a:solidFill>
              </a:rPr>
              <a:t>congregation</a:t>
            </a:r>
            <a:r>
              <a:rPr lang="en-US" dirty="0" smtClean="0">
                <a:solidFill>
                  <a:srgbClr val="00FF00"/>
                </a:solidFill>
              </a:rPr>
              <a:t>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Speak</a:t>
            </a:r>
            <a:r>
              <a:rPr lang="en-US" dirty="0" smtClean="0">
                <a:solidFill>
                  <a:srgbClr val="FFFF00"/>
                </a:solidFill>
              </a:rPr>
              <a:t> to the </a:t>
            </a:r>
            <a:r>
              <a:rPr lang="en-US" b="1" dirty="0" smtClean="0">
                <a:solidFill>
                  <a:srgbClr val="FFFF00"/>
                </a:solidFill>
              </a:rPr>
              <a:t>rock</a:t>
            </a:r>
            <a:r>
              <a:rPr lang="en-US" dirty="0" smtClean="0">
                <a:solidFill>
                  <a:srgbClr val="FFFF00"/>
                </a:solidFill>
              </a:rPr>
              <a:t> before their eyes</a:t>
            </a:r>
          </a:p>
          <a:p>
            <a:r>
              <a:rPr lang="en-US" dirty="0" smtClean="0"/>
              <a:t>The rock will yield water </a:t>
            </a:r>
            <a:r>
              <a:rPr lang="en-US" b="1" dirty="0" smtClean="0">
                <a:solidFill>
                  <a:srgbClr val="FF5050"/>
                </a:solidFill>
              </a:rPr>
              <a:t>v.8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Thus you shall bring water out of the rock,  and give drink to the congregation &amp; their animals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</a:t>
            </a:r>
            <a:r>
              <a:rPr lang="en-US" b="1" dirty="0" smtClean="0">
                <a:solidFill>
                  <a:srgbClr val="00FF00"/>
                </a:solidFill>
              </a:rPr>
              <a:t>took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rod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as God  </a:t>
            </a:r>
            <a:r>
              <a:rPr lang="en-US" b="1" dirty="0" smtClean="0">
                <a:solidFill>
                  <a:srgbClr val="00B0F0"/>
                </a:solidFill>
              </a:rPr>
              <a:t>commanded </a:t>
            </a:r>
            <a:r>
              <a:rPr lang="en-US" b="1" dirty="0" smtClean="0">
                <a:solidFill>
                  <a:srgbClr val="FF5050"/>
                </a:solidFill>
              </a:rPr>
              <a:t>v.9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&amp; Aaron </a:t>
            </a:r>
            <a:r>
              <a:rPr lang="en-US" b="1" dirty="0" smtClean="0">
                <a:solidFill>
                  <a:srgbClr val="00FF00"/>
                </a:solidFill>
              </a:rPr>
              <a:t>gathered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assembly </a:t>
            </a:r>
            <a:r>
              <a:rPr lang="en-US" b="1" dirty="0" smtClean="0">
                <a:solidFill>
                  <a:srgbClr val="FF5050"/>
                </a:solidFill>
              </a:rPr>
              <a:t>v.10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spoke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Lord spoke to Moses </a:t>
            </a:r>
            <a:r>
              <a:rPr lang="en-US" b="1" dirty="0" smtClean="0">
                <a:solidFill>
                  <a:srgbClr val="FF5050"/>
                </a:solidFill>
              </a:rPr>
              <a:t>v.7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Take</a:t>
            </a:r>
            <a:r>
              <a:rPr lang="en-US" dirty="0" smtClean="0">
                <a:solidFill>
                  <a:srgbClr val="FFFF00"/>
                </a:solidFill>
              </a:rPr>
              <a:t> the </a:t>
            </a:r>
            <a:r>
              <a:rPr lang="en-US" b="1" dirty="0" smtClean="0">
                <a:solidFill>
                  <a:srgbClr val="FFFF00"/>
                </a:solidFill>
              </a:rPr>
              <a:t>rod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FF00"/>
                </a:solidFill>
              </a:rPr>
              <a:t>Gather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FF00"/>
                </a:solidFill>
              </a:rPr>
              <a:t>congregation</a:t>
            </a:r>
            <a:r>
              <a:rPr lang="en-US" dirty="0" smtClean="0">
                <a:solidFill>
                  <a:srgbClr val="00FF00"/>
                </a:solidFill>
              </a:rPr>
              <a:t>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Speak</a:t>
            </a:r>
            <a:r>
              <a:rPr lang="en-US" dirty="0" smtClean="0">
                <a:solidFill>
                  <a:srgbClr val="FFFF00"/>
                </a:solidFill>
              </a:rPr>
              <a:t> to the </a:t>
            </a:r>
            <a:r>
              <a:rPr lang="en-US" b="1" dirty="0" smtClean="0">
                <a:solidFill>
                  <a:srgbClr val="FFFF00"/>
                </a:solidFill>
              </a:rPr>
              <a:t>rock</a:t>
            </a:r>
            <a:r>
              <a:rPr lang="en-US" dirty="0" smtClean="0">
                <a:solidFill>
                  <a:srgbClr val="FFFF00"/>
                </a:solidFill>
              </a:rPr>
              <a:t> before their eyes</a:t>
            </a:r>
          </a:p>
          <a:p>
            <a:r>
              <a:rPr lang="en-US" dirty="0" smtClean="0"/>
              <a:t>The rock will yield water </a:t>
            </a:r>
            <a:r>
              <a:rPr lang="en-US" b="1" dirty="0" smtClean="0">
                <a:solidFill>
                  <a:srgbClr val="FF5050"/>
                </a:solidFill>
              </a:rPr>
              <a:t>v.8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Thus you shall bring water out of the rock,  and give drink to the congregation &amp; their animals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</a:t>
            </a:r>
            <a:r>
              <a:rPr lang="en-US" b="1" dirty="0" smtClean="0">
                <a:solidFill>
                  <a:srgbClr val="00FF00"/>
                </a:solidFill>
              </a:rPr>
              <a:t>took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rod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as God  </a:t>
            </a:r>
            <a:r>
              <a:rPr lang="en-US" b="1" dirty="0" smtClean="0">
                <a:solidFill>
                  <a:srgbClr val="00B0F0"/>
                </a:solidFill>
              </a:rPr>
              <a:t>commanded </a:t>
            </a:r>
            <a:r>
              <a:rPr lang="en-US" b="1" dirty="0" smtClean="0">
                <a:solidFill>
                  <a:srgbClr val="FF5050"/>
                </a:solidFill>
              </a:rPr>
              <a:t>v.9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&amp; Aaron </a:t>
            </a:r>
            <a:r>
              <a:rPr lang="en-US" b="1" dirty="0" smtClean="0">
                <a:solidFill>
                  <a:srgbClr val="00FF00"/>
                </a:solidFill>
              </a:rPr>
              <a:t>gathered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assembly </a:t>
            </a:r>
            <a:r>
              <a:rPr lang="en-US" b="1" dirty="0" smtClean="0">
                <a:solidFill>
                  <a:srgbClr val="FF5050"/>
                </a:solidFill>
              </a:rPr>
              <a:t>v.10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Moses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spoke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5050"/>
                </a:solidFill>
              </a:rPr>
              <a:t>them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Lord spoke to Moses </a:t>
            </a:r>
            <a:r>
              <a:rPr lang="en-US" b="1" dirty="0" smtClean="0">
                <a:solidFill>
                  <a:srgbClr val="FF5050"/>
                </a:solidFill>
              </a:rPr>
              <a:t>v.7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Take</a:t>
            </a:r>
            <a:r>
              <a:rPr lang="en-US" dirty="0" smtClean="0">
                <a:solidFill>
                  <a:srgbClr val="FFFF00"/>
                </a:solidFill>
              </a:rPr>
              <a:t> the </a:t>
            </a:r>
            <a:r>
              <a:rPr lang="en-US" b="1" dirty="0" smtClean="0">
                <a:solidFill>
                  <a:srgbClr val="FFFF00"/>
                </a:solidFill>
              </a:rPr>
              <a:t>rod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FF00"/>
                </a:solidFill>
              </a:rPr>
              <a:t>Gather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FF00"/>
                </a:solidFill>
              </a:rPr>
              <a:t>congregation</a:t>
            </a:r>
            <a:r>
              <a:rPr lang="en-US" dirty="0" smtClean="0">
                <a:solidFill>
                  <a:srgbClr val="00FF00"/>
                </a:solidFill>
              </a:rPr>
              <a:t>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Speak</a:t>
            </a:r>
            <a:r>
              <a:rPr lang="en-US" dirty="0" smtClean="0">
                <a:solidFill>
                  <a:srgbClr val="FFFF00"/>
                </a:solidFill>
              </a:rPr>
              <a:t> to the </a:t>
            </a:r>
            <a:r>
              <a:rPr lang="en-US" b="1" dirty="0" smtClean="0">
                <a:solidFill>
                  <a:srgbClr val="FFFF00"/>
                </a:solidFill>
              </a:rPr>
              <a:t>rock</a:t>
            </a:r>
            <a:r>
              <a:rPr lang="en-US" dirty="0" smtClean="0">
                <a:solidFill>
                  <a:srgbClr val="FFFF00"/>
                </a:solidFill>
              </a:rPr>
              <a:t> before their eyes</a:t>
            </a:r>
          </a:p>
          <a:p>
            <a:r>
              <a:rPr lang="en-US" dirty="0" smtClean="0"/>
              <a:t>The rock will yield water </a:t>
            </a:r>
            <a:r>
              <a:rPr lang="en-US" b="1" dirty="0" smtClean="0">
                <a:solidFill>
                  <a:srgbClr val="FF5050"/>
                </a:solidFill>
              </a:rPr>
              <a:t>v.8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Thus you shall bring water out of the rock,  and give drink to the congregation &amp; their animals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</a:t>
            </a:r>
            <a:r>
              <a:rPr lang="en-US" b="1" dirty="0" smtClean="0">
                <a:solidFill>
                  <a:srgbClr val="00FF00"/>
                </a:solidFill>
              </a:rPr>
              <a:t>took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rod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as God  </a:t>
            </a:r>
            <a:r>
              <a:rPr lang="en-US" b="1" dirty="0" smtClean="0">
                <a:solidFill>
                  <a:srgbClr val="00B0F0"/>
                </a:solidFill>
              </a:rPr>
              <a:t>commanded </a:t>
            </a:r>
            <a:r>
              <a:rPr lang="en-US" b="1" dirty="0" smtClean="0">
                <a:solidFill>
                  <a:srgbClr val="FF5050"/>
                </a:solidFill>
              </a:rPr>
              <a:t>v.9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Moses &amp; Aaron </a:t>
            </a:r>
            <a:r>
              <a:rPr lang="en-US" b="1" dirty="0" smtClean="0">
                <a:solidFill>
                  <a:srgbClr val="00FF00"/>
                </a:solidFill>
              </a:rPr>
              <a:t>gathered</a:t>
            </a:r>
            <a:r>
              <a:rPr lang="en-US" dirty="0" smtClean="0">
                <a:solidFill>
                  <a:srgbClr val="00FF00"/>
                </a:solidFill>
              </a:rPr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assembly </a:t>
            </a:r>
            <a:r>
              <a:rPr lang="en-US" b="1" dirty="0" smtClean="0">
                <a:solidFill>
                  <a:srgbClr val="FF5050"/>
                </a:solidFill>
              </a:rPr>
              <a:t>v.10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Moses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spoke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/>
              <a:t>to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FF5050"/>
                </a:solidFill>
              </a:rPr>
              <a:t>them</a:t>
            </a:r>
            <a:r>
              <a:rPr lang="en-US" dirty="0" smtClean="0">
                <a:solidFill>
                  <a:srgbClr val="00B0F0"/>
                </a:solidFill>
              </a:rPr>
              <a:t>       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5050"/>
                </a:solidFill>
              </a:rPr>
              <a:t>not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to the </a:t>
            </a:r>
            <a:r>
              <a:rPr lang="en-US" b="1" dirty="0" smtClean="0">
                <a:solidFill>
                  <a:srgbClr val="FFFF00"/>
                </a:solidFill>
              </a:rPr>
              <a:t>rock</a:t>
            </a:r>
            <a:r>
              <a:rPr lang="en-US" dirty="0" smtClean="0"/>
              <a:t>)</a:t>
            </a:r>
          </a:p>
          <a:p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Hear now, you rebels! Must </a:t>
            </a:r>
            <a:r>
              <a:rPr lang="en-US" b="1" dirty="0" smtClean="0">
                <a:solidFill>
                  <a:srgbClr val="FFFF00"/>
                </a:solidFill>
              </a:rPr>
              <a:t>we</a:t>
            </a:r>
            <a:r>
              <a:rPr lang="en-US" dirty="0" smtClean="0">
                <a:solidFill>
                  <a:srgbClr val="FFFF00"/>
                </a:solidFill>
              </a:rPr>
              <a:t> bring water for you out of this rock? </a:t>
            </a:r>
            <a:r>
              <a:rPr lang="en-US" dirty="0" smtClean="0"/>
              <a:t>Reinforces Israel’s </a:t>
            </a:r>
            <a:r>
              <a:rPr lang="en-US" b="1" dirty="0" smtClean="0">
                <a:solidFill>
                  <a:srgbClr val="00B0F0"/>
                </a:solidFill>
              </a:rPr>
              <a:t>godless</a:t>
            </a:r>
            <a:r>
              <a:rPr lang="en-US" dirty="0" smtClean="0"/>
              <a:t> thinking and complaining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Moses lifted his hand (see </a:t>
            </a:r>
            <a:r>
              <a:rPr lang="en-US" b="1" dirty="0" smtClean="0">
                <a:solidFill>
                  <a:srgbClr val="FF5050"/>
                </a:solidFill>
              </a:rPr>
              <a:t>2 Kings 5:11</a:t>
            </a:r>
            <a:r>
              <a:rPr lang="en-US" dirty="0" smtClean="0"/>
              <a:t>) and </a:t>
            </a:r>
            <a:r>
              <a:rPr lang="en-US" b="1" dirty="0" smtClean="0">
                <a:solidFill>
                  <a:srgbClr val="00FF00"/>
                </a:solidFill>
              </a:rPr>
              <a:t>struck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rock</a:t>
            </a:r>
            <a:r>
              <a:rPr lang="en-US" dirty="0" smtClean="0"/>
              <a:t> with the rod (see </a:t>
            </a:r>
            <a:r>
              <a:rPr lang="en-US" b="1" dirty="0" smtClean="0">
                <a:solidFill>
                  <a:srgbClr val="FF5050"/>
                </a:solidFill>
              </a:rPr>
              <a:t>Exodus 17:5-6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Nothing happened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Moses </a:t>
            </a:r>
            <a:r>
              <a:rPr lang="en-US" dirty="0" smtClean="0">
                <a:solidFill>
                  <a:srgbClr val="00FF00"/>
                </a:solidFill>
              </a:rPr>
              <a:t>struck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rock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again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Water came out abundantly</a:t>
            </a:r>
          </a:p>
          <a:p>
            <a:r>
              <a:rPr lang="en-US" dirty="0" smtClean="0"/>
              <a:t>All the people and animals drank</a:t>
            </a:r>
          </a:p>
          <a:p>
            <a:r>
              <a:rPr lang="en-US" b="1" dirty="0" smtClean="0"/>
              <a:t>God</a:t>
            </a:r>
            <a:r>
              <a:rPr lang="en-US" dirty="0" smtClean="0">
                <a:solidFill>
                  <a:srgbClr val="FFFF00"/>
                </a:solidFill>
              </a:rPr>
              <a:t> was hallowed among them </a:t>
            </a:r>
            <a:r>
              <a:rPr lang="en-US" b="1" dirty="0" smtClean="0">
                <a:solidFill>
                  <a:srgbClr val="FF5050"/>
                </a:solidFill>
              </a:rPr>
              <a:t>v.13</a:t>
            </a:r>
            <a:endParaRPr 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Observations in </a:t>
            </a:r>
            <a:r>
              <a:rPr lang="en-US" b="1" dirty="0" smtClean="0">
                <a:solidFill>
                  <a:srgbClr val="FF5050"/>
                </a:solidFill>
              </a:rPr>
              <a:t>Numbers 20:1-13</a:t>
            </a: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</a:t>
            </a:r>
            <a:r>
              <a:rPr lang="en-US" dirty="0" smtClean="0">
                <a:solidFill>
                  <a:srgbClr val="FFFF00"/>
                </a:solidFill>
              </a:rPr>
              <a:t> was </a:t>
            </a:r>
            <a:r>
              <a:rPr lang="en-US" b="1" dirty="0" smtClean="0">
                <a:solidFill>
                  <a:srgbClr val="FFFF00"/>
                </a:solidFill>
              </a:rPr>
              <a:t>hallowed</a:t>
            </a:r>
            <a:r>
              <a:rPr lang="en-US" dirty="0" smtClean="0">
                <a:solidFill>
                  <a:srgbClr val="FFFF00"/>
                </a:solidFill>
              </a:rPr>
              <a:t> among them </a:t>
            </a:r>
            <a:r>
              <a:rPr lang="en-US" dirty="0" smtClean="0">
                <a:solidFill>
                  <a:srgbClr val="00FF00"/>
                </a:solidFill>
              </a:rPr>
              <a:t>but</a:t>
            </a:r>
            <a:r>
              <a:rPr lang="en-US" b="1" dirty="0" smtClean="0">
                <a:solidFill>
                  <a:srgbClr val="FF5050"/>
                </a:solidFill>
              </a:rPr>
              <a:t> not </a:t>
            </a:r>
            <a:r>
              <a:rPr lang="en-US" dirty="0" smtClean="0">
                <a:solidFill>
                  <a:srgbClr val="00FF00"/>
                </a:solidFill>
              </a:rPr>
              <a:t>by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Moses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and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Aaron</a:t>
            </a:r>
            <a:r>
              <a:rPr lang="en-US" b="1" dirty="0" smtClean="0">
                <a:solidFill>
                  <a:srgbClr val="FF5050"/>
                </a:solidFill>
              </a:rPr>
              <a:t> v.12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Because you did not </a:t>
            </a:r>
            <a:r>
              <a:rPr lang="en-US" b="1" dirty="0" smtClean="0">
                <a:solidFill>
                  <a:srgbClr val="00FF00"/>
                </a:solidFill>
              </a:rPr>
              <a:t>believe</a:t>
            </a:r>
            <a:r>
              <a:rPr lang="en-US" dirty="0" smtClean="0">
                <a:solidFill>
                  <a:srgbClr val="FFFF00"/>
                </a:solidFill>
              </a:rPr>
              <a:t> Me,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hallow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FF00"/>
                </a:solidFill>
              </a:rPr>
              <a:t>sanctify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FF00"/>
                </a:solidFill>
              </a:rPr>
              <a:t>Me in the eyes of the children of Israel,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Therefore </a:t>
            </a:r>
            <a:r>
              <a:rPr lang="en-US" b="1" dirty="0" smtClean="0">
                <a:solidFill>
                  <a:srgbClr val="00B0F0"/>
                </a:solidFill>
              </a:rPr>
              <a:t>you</a:t>
            </a:r>
            <a:r>
              <a:rPr lang="en-US" dirty="0" smtClean="0">
                <a:solidFill>
                  <a:srgbClr val="FFFF00"/>
                </a:solidFill>
              </a:rPr>
              <a:t> shall </a:t>
            </a:r>
            <a:r>
              <a:rPr lang="en-US" b="1" dirty="0" smtClean="0">
                <a:solidFill>
                  <a:srgbClr val="00FF00"/>
                </a:solidFill>
              </a:rPr>
              <a:t>not</a:t>
            </a:r>
            <a:r>
              <a:rPr lang="en-US" dirty="0" smtClean="0">
                <a:solidFill>
                  <a:srgbClr val="00FF00"/>
                </a:solidFill>
              </a:rPr>
              <a:t> bring </a:t>
            </a:r>
            <a:r>
              <a:rPr lang="en-US" dirty="0" smtClean="0">
                <a:solidFill>
                  <a:srgbClr val="FFFF00"/>
                </a:solidFill>
              </a:rPr>
              <a:t>this </a:t>
            </a:r>
            <a:r>
              <a:rPr lang="en-US" b="1" dirty="0" smtClean="0">
                <a:solidFill>
                  <a:srgbClr val="00B0F0"/>
                </a:solidFill>
              </a:rPr>
              <a:t>assembly</a:t>
            </a:r>
            <a:r>
              <a:rPr lang="en-US" dirty="0" smtClean="0">
                <a:solidFill>
                  <a:srgbClr val="FFFF00"/>
                </a:solidFill>
              </a:rPr>
              <a:t> into the </a:t>
            </a:r>
            <a:r>
              <a:rPr lang="en-US" b="1" dirty="0" smtClean="0">
                <a:solidFill>
                  <a:srgbClr val="00B0F0"/>
                </a:solidFill>
              </a:rPr>
              <a:t>land</a:t>
            </a:r>
            <a:r>
              <a:rPr lang="en-US" dirty="0" smtClean="0">
                <a:solidFill>
                  <a:srgbClr val="FFFF00"/>
                </a:solidFill>
              </a:rPr>
              <a:t> which I have given them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Leadership without God produces the inability to lead</a:t>
            </a:r>
          </a:p>
          <a:p>
            <a:r>
              <a:rPr lang="en-US" dirty="0" smtClean="0"/>
              <a:t>Complainers left God out; </a:t>
            </a:r>
            <a:r>
              <a:rPr lang="en-US" dirty="0" smtClean="0">
                <a:solidFill>
                  <a:srgbClr val="00FF00"/>
                </a:solidFill>
              </a:rPr>
              <a:t>so did </a:t>
            </a:r>
            <a:r>
              <a:rPr lang="en-US" dirty="0" smtClean="0"/>
              <a:t>Moses &amp; Aaron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More Lessons from </a:t>
            </a:r>
            <a:r>
              <a:rPr lang="en-US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Meribah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All have sinned and have come short of the glory of God </a:t>
            </a:r>
            <a:r>
              <a:rPr lang="en-US" b="1" dirty="0" smtClean="0">
                <a:solidFill>
                  <a:srgbClr val="FF5050"/>
                </a:solidFill>
              </a:rPr>
              <a:t>Romans 3:23</a:t>
            </a:r>
          </a:p>
          <a:p>
            <a:r>
              <a:rPr lang="en-US" dirty="0" smtClean="0"/>
              <a:t>Even the best of God’s people made mistakes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Give glory </a:t>
            </a:r>
            <a:r>
              <a:rPr lang="en-US" dirty="0" smtClean="0">
                <a:solidFill>
                  <a:srgbClr val="00FF00"/>
                </a:solidFill>
              </a:rPr>
              <a:t>to </a:t>
            </a:r>
            <a:r>
              <a:rPr lang="en-US" b="1" dirty="0" smtClean="0"/>
              <a:t>God</a:t>
            </a:r>
            <a:endParaRPr lang="en-US" b="1" dirty="0" smtClean="0">
              <a:solidFill>
                <a:srgbClr val="FF5050"/>
              </a:solidFill>
            </a:endParaRPr>
          </a:p>
          <a:p>
            <a:r>
              <a:rPr lang="en-US" dirty="0" smtClean="0">
                <a:solidFill>
                  <a:srgbClr val="8BFF8B"/>
                </a:solidFill>
              </a:rPr>
              <a:t>Don’t take credit for </a:t>
            </a:r>
            <a:r>
              <a:rPr lang="en-US" dirty="0" smtClean="0">
                <a:solidFill>
                  <a:srgbClr val="8BFF8B"/>
                </a:solidFill>
              </a:rPr>
              <a:t>yourself</a:t>
            </a:r>
            <a:r>
              <a:rPr lang="en-US" b="1" dirty="0" smtClean="0">
                <a:solidFill>
                  <a:srgbClr val="FF5050"/>
                </a:solidFill>
              </a:rPr>
              <a:t> Acts 12:20-24</a:t>
            </a:r>
            <a:endParaRPr lang="en-US" dirty="0" smtClean="0">
              <a:solidFill>
                <a:srgbClr val="8BFF8B"/>
              </a:solidFill>
            </a:endParaRPr>
          </a:p>
          <a:p>
            <a:r>
              <a:rPr lang="en-US" dirty="0" smtClean="0">
                <a:solidFill>
                  <a:srgbClr val="8BFF8B"/>
                </a:solidFill>
              </a:rPr>
              <a:t>Do what God says in God’s way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What God </a:t>
            </a:r>
            <a:r>
              <a:rPr lang="en-US" dirty="0" smtClean="0">
                <a:solidFill>
                  <a:srgbClr val="FFFF00"/>
                </a:solidFill>
              </a:rPr>
              <a:t>commanded </a:t>
            </a:r>
            <a:r>
              <a:rPr lang="en-US" dirty="0" smtClean="0">
                <a:solidFill>
                  <a:srgbClr val="00FF00"/>
                </a:solidFill>
              </a:rPr>
              <a:t>the </a:t>
            </a:r>
            <a:r>
              <a:rPr lang="en-US" b="1" dirty="0" smtClean="0">
                <a:solidFill>
                  <a:srgbClr val="00FF00"/>
                </a:solidFill>
              </a:rPr>
              <a:t>first </a:t>
            </a:r>
            <a:r>
              <a:rPr lang="en-US" dirty="0" smtClean="0">
                <a:solidFill>
                  <a:srgbClr val="00FF00"/>
                </a:solidFill>
              </a:rPr>
              <a:t>time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is </a:t>
            </a:r>
            <a:r>
              <a:rPr lang="en-US" b="1" dirty="0" smtClean="0">
                <a:solidFill>
                  <a:srgbClr val="FF5050"/>
                </a:solidFill>
              </a:rPr>
              <a:t>not ok </a:t>
            </a:r>
            <a:r>
              <a:rPr lang="en-US" dirty="0" smtClean="0">
                <a:solidFill>
                  <a:srgbClr val="00FF00"/>
                </a:solidFill>
              </a:rPr>
              <a:t>the </a:t>
            </a:r>
            <a:r>
              <a:rPr lang="en-US" b="1" dirty="0" smtClean="0">
                <a:solidFill>
                  <a:srgbClr val="00FF00"/>
                </a:solidFill>
              </a:rPr>
              <a:t>second</a:t>
            </a:r>
            <a:r>
              <a:rPr lang="en-US" dirty="0" smtClean="0">
                <a:solidFill>
                  <a:srgbClr val="00FF00"/>
                </a:solidFill>
              </a:rPr>
              <a:t> time </a:t>
            </a:r>
            <a:r>
              <a:rPr lang="en-US" b="1" dirty="0" smtClean="0">
                <a:solidFill>
                  <a:srgbClr val="FFFF00"/>
                </a:solidFill>
              </a:rPr>
              <a:t>if</a:t>
            </a:r>
            <a:r>
              <a:rPr lang="en-US" dirty="0" smtClean="0">
                <a:solidFill>
                  <a:srgbClr val="00FF00"/>
                </a:solidFill>
              </a:rPr>
              <a:t> God </a:t>
            </a:r>
            <a:r>
              <a:rPr lang="en-US" dirty="0" smtClean="0">
                <a:solidFill>
                  <a:srgbClr val="FFFF00"/>
                </a:solidFill>
              </a:rPr>
              <a:t>specified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otherwise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Even if there is no specific prohibition </a:t>
            </a:r>
            <a:r>
              <a:rPr lang="en-US" b="1" dirty="0" smtClean="0">
                <a:solidFill>
                  <a:srgbClr val="FF5050"/>
                </a:solidFill>
              </a:rPr>
              <a:t>Matt. 15:13  </a:t>
            </a:r>
            <a:r>
              <a:rPr lang="en-US" dirty="0" smtClean="0"/>
              <a:t>for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dirty="0" smtClean="0"/>
              <a:t>example:</a:t>
            </a:r>
            <a:r>
              <a:rPr lang="en-US" b="1" dirty="0" smtClean="0">
                <a:solidFill>
                  <a:srgbClr val="FF5050"/>
                </a:solidFill>
              </a:rPr>
              <a:t> 2 Chron. 29:25, Eph. 5:19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More Lessons from </a:t>
            </a:r>
            <a:r>
              <a:rPr lang="en-US" b="1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Meribah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Emotional distress does not justify my sin </a:t>
            </a:r>
            <a:r>
              <a:rPr lang="en-US" b="1" dirty="0" smtClean="0">
                <a:solidFill>
                  <a:srgbClr val="FF5050"/>
                </a:solidFill>
              </a:rPr>
              <a:t>Psalm 106:32-33 </a:t>
            </a:r>
            <a:r>
              <a:rPr lang="en-US" dirty="0" smtClean="0"/>
              <a:t>others’ wrong does not justify my sin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One sin can keep you from the Promised Land </a:t>
            </a:r>
            <a:r>
              <a:rPr lang="en-US" b="1" dirty="0" smtClean="0">
                <a:solidFill>
                  <a:srgbClr val="FF5050"/>
                </a:solidFill>
              </a:rPr>
              <a:t>Acts 8:20-25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Spiritual worship must reflect spiritual reality </a:t>
            </a:r>
            <a:r>
              <a:rPr lang="en-US" b="1" dirty="0" smtClean="0">
                <a:solidFill>
                  <a:srgbClr val="FF5050"/>
                </a:solidFill>
              </a:rPr>
              <a:t>1 Cor. 10:3, John 7:37-39, Hebrews 9:24-27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</a:t>
            </a:r>
            <a:r>
              <a:rPr lang="en-US" dirty="0" smtClean="0"/>
              <a:t> – antitype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Moses doesn’t save; </a:t>
            </a:r>
            <a:r>
              <a:rPr lang="en-US" dirty="0" err="1" smtClean="0">
                <a:solidFill>
                  <a:srgbClr val="FFFF00"/>
                </a:solidFill>
              </a:rPr>
              <a:t>Yeshua</a:t>
            </a:r>
            <a:r>
              <a:rPr lang="en-US" dirty="0" smtClean="0">
                <a:solidFill>
                  <a:srgbClr val="FFFF00"/>
                </a:solidFill>
              </a:rPr>
              <a:t> saves</a:t>
            </a:r>
          </a:p>
          <a:p>
            <a:r>
              <a:rPr lang="en-US" dirty="0" smtClean="0"/>
              <a:t>Law of Moses cannot save; Jesus saves </a:t>
            </a:r>
            <a:r>
              <a:rPr lang="en-US" b="1" dirty="0" smtClean="0">
                <a:solidFill>
                  <a:srgbClr val="FF5050"/>
                </a:solidFill>
              </a:rPr>
              <a:t>Rom </a:t>
            </a:r>
            <a:r>
              <a:rPr lang="en-US" b="1" dirty="0" smtClean="0">
                <a:solidFill>
                  <a:srgbClr val="FF5050"/>
                </a:solidFill>
              </a:rPr>
              <a:t>6:3</a:t>
            </a:r>
          </a:p>
          <a:p>
            <a:endParaRPr lang="en-US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593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WATER OF MERIBAH</vt:lpstr>
      <vt:lpstr>Observations in Numbers 20:1-13</vt:lpstr>
      <vt:lpstr>Observations in Numbers 20:1-13</vt:lpstr>
      <vt:lpstr>Observations in Numbers 20:1-13</vt:lpstr>
      <vt:lpstr>Observations in Numbers 20:1-13</vt:lpstr>
      <vt:lpstr>Observations in Numbers 20:1-13</vt:lpstr>
      <vt:lpstr>Observations in Numbers 20:1-13</vt:lpstr>
      <vt:lpstr>More Lessons from Meribah</vt:lpstr>
      <vt:lpstr>More Lessons from Meribah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 OF MERIBAH</dc:title>
  <dc:creator>James</dc:creator>
  <cp:lastModifiedBy>James</cp:lastModifiedBy>
  <cp:revision>11</cp:revision>
  <dcterms:created xsi:type="dcterms:W3CDTF">2013-04-28T13:04:31Z</dcterms:created>
  <dcterms:modified xsi:type="dcterms:W3CDTF">2013-05-05T03:10:33Z</dcterms:modified>
</cp:coreProperties>
</file>