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7/5/2015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22A0C-4891-4511-8C25-724719C0BF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7/5/2015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BA3D3-C16D-42DE-9E06-AD5224220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BA3D3-C16D-42DE-9E06-AD52242200A7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7/5/2015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6078-5E3F-4A04-861D-C6187CED8D2B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D9BA-66FA-4B5F-8BE6-9D64E6E68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6078-5E3F-4A04-861D-C6187CED8D2B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D9BA-66FA-4B5F-8BE6-9D64E6E68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6078-5E3F-4A04-861D-C6187CED8D2B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D9BA-66FA-4B5F-8BE6-9D64E6E68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6078-5E3F-4A04-861D-C6187CED8D2B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D9BA-66FA-4B5F-8BE6-9D64E6E68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6078-5E3F-4A04-861D-C6187CED8D2B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D9BA-66FA-4B5F-8BE6-9D64E6E68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6078-5E3F-4A04-861D-C6187CED8D2B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D9BA-66FA-4B5F-8BE6-9D64E6E68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6078-5E3F-4A04-861D-C6187CED8D2B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D9BA-66FA-4B5F-8BE6-9D64E6E68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6078-5E3F-4A04-861D-C6187CED8D2B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D9BA-66FA-4B5F-8BE6-9D64E6E68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6078-5E3F-4A04-861D-C6187CED8D2B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D9BA-66FA-4B5F-8BE6-9D64E6E68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6078-5E3F-4A04-861D-C6187CED8D2B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D9BA-66FA-4B5F-8BE6-9D64E6E68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6078-5E3F-4A04-861D-C6187CED8D2B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D9BA-66FA-4B5F-8BE6-9D64E6E68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96078-5E3F-4A04-861D-C6187CED8D2B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8D9BA-66FA-4B5F-8BE6-9D64E6E688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WISDOM OF OPTIMISM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PHILIPPIANS 4:1-9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/>
              <a:t>O</a:t>
            </a:r>
            <a:r>
              <a:rPr lang="en-US" b="1" dirty="0" smtClean="0"/>
              <a:t>ptimism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Philippians 4:1-9</a:t>
            </a:r>
          </a:p>
          <a:p>
            <a:r>
              <a:rPr lang="en-US" sz="3600" dirty="0" smtClean="0"/>
              <a:t>We should be </a:t>
            </a:r>
            <a:r>
              <a:rPr lang="en-US" sz="3600" b="1" dirty="0" smtClean="0">
                <a:solidFill>
                  <a:srgbClr val="00B0F0"/>
                </a:solidFill>
              </a:rPr>
              <a:t>optimistic</a:t>
            </a:r>
            <a:r>
              <a:rPr lang="en-US" sz="3600" dirty="0" smtClean="0"/>
              <a:t>  </a:t>
            </a:r>
            <a:r>
              <a:rPr lang="en-US" sz="3600" b="1" dirty="0" smtClean="0">
                <a:solidFill>
                  <a:srgbClr val="FF0000"/>
                </a:solidFill>
              </a:rPr>
              <a:t>1 Cor. 13:7</a:t>
            </a:r>
          </a:p>
          <a:p>
            <a:r>
              <a:rPr lang="en-US" sz="3600" dirty="0" smtClean="0"/>
              <a:t>For </a:t>
            </a:r>
            <a:r>
              <a:rPr lang="en-US" sz="3600" b="1" dirty="0" smtClean="0">
                <a:solidFill>
                  <a:srgbClr val="00B050"/>
                </a:solidFill>
              </a:rPr>
              <a:t>our</a:t>
            </a:r>
            <a:r>
              <a:rPr lang="en-US" sz="3600" dirty="0" smtClean="0"/>
              <a:t> benefit </a:t>
            </a:r>
            <a:r>
              <a:rPr lang="en-US" sz="3600" b="1" dirty="0" smtClean="0">
                <a:solidFill>
                  <a:srgbClr val="FF0000"/>
                </a:solidFill>
              </a:rPr>
              <a:t>Prov. 17:22; 18:14</a:t>
            </a:r>
          </a:p>
          <a:p>
            <a:r>
              <a:rPr lang="en-US" sz="3600" dirty="0" smtClean="0"/>
              <a:t>For the benefit of </a:t>
            </a:r>
            <a:r>
              <a:rPr lang="en-US" sz="3600" b="1" dirty="0" smtClean="0">
                <a:solidFill>
                  <a:srgbClr val="0070C0"/>
                </a:solidFill>
              </a:rPr>
              <a:t>others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Prov. 15:30</a:t>
            </a:r>
          </a:p>
          <a:p>
            <a:r>
              <a:rPr lang="en-US" sz="3600" dirty="0" smtClean="0"/>
              <a:t>For the </a:t>
            </a:r>
            <a:r>
              <a:rPr lang="en-US" sz="3600" b="1" dirty="0" smtClean="0">
                <a:solidFill>
                  <a:srgbClr val="00B0F0"/>
                </a:solidFill>
              </a:rPr>
              <a:t>glory</a:t>
            </a:r>
            <a:r>
              <a:rPr lang="en-US" sz="3600" dirty="0" smtClean="0"/>
              <a:t> of </a:t>
            </a:r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Heb. 10:19-23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Lessons from Proverbs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12:25 </a:t>
            </a:r>
            <a:r>
              <a:rPr lang="en-US" sz="3600" b="1" i="1" dirty="0" smtClean="0">
                <a:solidFill>
                  <a:srgbClr val="C00000"/>
                </a:solidFill>
              </a:rPr>
              <a:t>Anxiety</a:t>
            </a:r>
            <a:r>
              <a:rPr lang="en-US" sz="3600" i="1" dirty="0" smtClean="0"/>
              <a:t> in the </a:t>
            </a:r>
            <a:r>
              <a:rPr lang="en-US" sz="3600" b="1" i="1" dirty="0" smtClean="0">
                <a:solidFill>
                  <a:srgbClr val="0070C0"/>
                </a:solidFill>
              </a:rPr>
              <a:t>heart</a:t>
            </a:r>
            <a:r>
              <a:rPr lang="en-US" sz="3600" i="1" dirty="0" smtClean="0"/>
              <a:t> of man causes </a:t>
            </a:r>
            <a:r>
              <a:rPr lang="en-US" sz="3600" b="1" i="1" dirty="0" smtClean="0">
                <a:solidFill>
                  <a:srgbClr val="002060"/>
                </a:solidFill>
              </a:rPr>
              <a:t>depression</a:t>
            </a:r>
            <a:r>
              <a:rPr lang="en-US" sz="3600" i="1" dirty="0" smtClean="0"/>
              <a:t>, but a </a:t>
            </a:r>
            <a:r>
              <a:rPr lang="en-US" sz="3600" b="1" i="1" dirty="0" smtClean="0">
                <a:solidFill>
                  <a:srgbClr val="0070C0"/>
                </a:solidFill>
              </a:rPr>
              <a:t>good word </a:t>
            </a:r>
            <a:r>
              <a:rPr lang="en-US" sz="3600" i="1" dirty="0" smtClean="0"/>
              <a:t>makes it </a:t>
            </a:r>
            <a:r>
              <a:rPr lang="en-US" sz="3600" b="1" i="1" dirty="0" smtClean="0">
                <a:solidFill>
                  <a:srgbClr val="00B050"/>
                </a:solidFill>
              </a:rPr>
              <a:t>glad</a:t>
            </a:r>
            <a:r>
              <a:rPr lang="en-US" sz="3600" i="1" dirty="0" smtClean="0"/>
              <a:t>.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13:12 </a:t>
            </a:r>
            <a:r>
              <a:rPr lang="en-US" sz="3600" b="1" i="1" dirty="0" smtClean="0">
                <a:solidFill>
                  <a:srgbClr val="00B0F0"/>
                </a:solidFill>
              </a:rPr>
              <a:t>Hope</a:t>
            </a:r>
            <a:r>
              <a:rPr lang="en-US" sz="3600" i="1" dirty="0" smtClean="0"/>
              <a:t> </a:t>
            </a:r>
            <a:r>
              <a:rPr lang="en-US" sz="3600" b="1" i="1" dirty="0" smtClean="0">
                <a:solidFill>
                  <a:srgbClr val="008000"/>
                </a:solidFill>
              </a:rPr>
              <a:t>deferred</a:t>
            </a:r>
            <a:r>
              <a:rPr lang="en-US" sz="3600" i="1" dirty="0" smtClean="0"/>
              <a:t> makes the </a:t>
            </a:r>
            <a:r>
              <a:rPr lang="en-US" sz="3600" b="1" i="1" dirty="0" smtClean="0">
                <a:solidFill>
                  <a:srgbClr val="0070C0"/>
                </a:solidFill>
              </a:rPr>
              <a:t>heart</a:t>
            </a:r>
            <a:r>
              <a:rPr lang="en-US" sz="3600" i="1" dirty="0" smtClean="0"/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sick</a:t>
            </a:r>
            <a:r>
              <a:rPr lang="en-US" sz="3600" i="1" dirty="0" smtClean="0"/>
              <a:t>, but when the </a:t>
            </a:r>
            <a:r>
              <a:rPr lang="en-US" sz="3600" b="1" i="1" dirty="0" smtClean="0">
                <a:solidFill>
                  <a:srgbClr val="0070C0"/>
                </a:solidFill>
              </a:rPr>
              <a:t>desire</a:t>
            </a:r>
            <a:r>
              <a:rPr lang="en-US" sz="3600" i="1" dirty="0" smtClean="0"/>
              <a:t> comes, it is a </a:t>
            </a:r>
            <a:r>
              <a:rPr lang="en-US" sz="3600" b="1" i="1" dirty="0" smtClean="0">
                <a:solidFill>
                  <a:srgbClr val="00B050"/>
                </a:solidFill>
              </a:rPr>
              <a:t>tree of life</a:t>
            </a:r>
            <a:r>
              <a:rPr lang="en-US" sz="3600" i="1" dirty="0" smtClean="0"/>
              <a:t>.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14:10 </a:t>
            </a:r>
            <a:r>
              <a:rPr lang="en-US" sz="3600" i="1" dirty="0" smtClean="0"/>
              <a:t>The </a:t>
            </a:r>
            <a:r>
              <a:rPr lang="en-US" sz="3600" b="1" i="1" dirty="0" smtClean="0">
                <a:solidFill>
                  <a:srgbClr val="0070C0"/>
                </a:solidFill>
              </a:rPr>
              <a:t>heart</a:t>
            </a:r>
            <a:r>
              <a:rPr lang="en-US" sz="3600" i="1" dirty="0" smtClean="0"/>
              <a:t> </a:t>
            </a:r>
            <a:r>
              <a:rPr lang="en-US" sz="3600" b="1" i="1" dirty="0" smtClean="0">
                <a:solidFill>
                  <a:srgbClr val="008000"/>
                </a:solidFill>
              </a:rPr>
              <a:t>knows</a:t>
            </a:r>
            <a:r>
              <a:rPr lang="en-US" sz="3600" i="1" dirty="0" smtClean="0"/>
              <a:t> its own </a:t>
            </a:r>
            <a:r>
              <a:rPr lang="en-US" sz="3600" b="1" i="1" dirty="0" smtClean="0">
                <a:solidFill>
                  <a:srgbClr val="002060"/>
                </a:solidFill>
              </a:rPr>
              <a:t>bitterness</a:t>
            </a:r>
            <a:r>
              <a:rPr lang="en-US" sz="3600" i="1" dirty="0" smtClean="0"/>
              <a:t>, and a stranger </a:t>
            </a:r>
            <a:r>
              <a:rPr lang="en-US" sz="3600" b="1" i="1" dirty="0" smtClean="0">
                <a:solidFill>
                  <a:srgbClr val="008000"/>
                </a:solidFill>
              </a:rPr>
              <a:t>does not share </a:t>
            </a:r>
            <a:r>
              <a:rPr lang="en-US" sz="3600" i="1" dirty="0" smtClean="0"/>
              <a:t>its </a:t>
            </a:r>
            <a:r>
              <a:rPr lang="en-US" sz="3600" b="1" i="1" dirty="0" smtClean="0">
                <a:solidFill>
                  <a:srgbClr val="00B0F0"/>
                </a:solidFill>
              </a:rPr>
              <a:t>joy</a:t>
            </a:r>
            <a:r>
              <a:rPr lang="en-US" sz="3600" i="1" dirty="0" smtClean="0"/>
              <a:t>.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14:13</a:t>
            </a:r>
            <a:r>
              <a:rPr lang="en-US" sz="3600" i="1" dirty="0" smtClean="0"/>
              <a:t> Even in </a:t>
            </a:r>
            <a:r>
              <a:rPr lang="en-US" sz="3600" b="1" i="1" dirty="0" smtClean="0">
                <a:solidFill>
                  <a:srgbClr val="008000"/>
                </a:solidFill>
              </a:rPr>
              <a:t>laughter</a:t>
            </a:r>
            <a:r>
              <a:rPr lang="en-US" sz="3600" i="1" dirty="0" smtClean="0"/>
              <a:t> the </a:t>
            </a:r>
            <a:r>
              <a:rPr lang="en-US" sz="3600" b="1" i="1" dirty="0" smtClean="0">
                <a:solidFill>
                  <a:srgbClr val="0070C0"/>
                </a:solidFill>
              </a:rPr>
              <a:t>heart</a:t>
            </a:r>
            <a:r>
              <a:rPr lang="en-US" sz="3600" i="1" dirty="0" smtClean="0"/>
              <a:t> may </a:t>
            </a:r>
            <a:r>
              <a:rPr lang="en-US" sz="3600" b="1" i="1" dirty="0" smtClean="0">
                <a:solidFill>
                  <a:srgbClr val="002060"/>
                </a:solidFill>
              </a:rPr>
              <a:t>sorrow</a:t>
            </a:r>
            <a:r>
              <a:rPr lang="en-US" sz="3600" i="1" dirty="0" smtClean="0"/>
              <a:t>, and the end of </a:t>
            </a:r>
            <a:r>
              <a:rPr lang="en-US" sz="3600" i="1" dirty="0" smtClean="0">
                <a:solidFill>
                  <a:srgbClr val="008000"/>
                </a:solidFill>
              </a:rPr>
              <a:t>mirth</a:t>
            </a:r>
            <a:r>
              <a:rPr lang="en-US" sz="3600" i="1" dirty="0" smtClean="0"/>
              <a:t> may be </a:t>
            </a:r>
            <a:r>
              <a:rPr lang="en-US" sz="3600" i="1" dirty="0" smtClean="0">
                <a:solidFill>
                  <a:srgbClr val="002060"/>
                </a:solidFill>
              </a:rPr>
              <a:t>grief</a:t>
            </a:r>
            <a:r>
              <a:rPr lang="en-US" sz="3600" i="1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Lessons from Proverbs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14:30 </a:t>
            </a:r>
            <a:r>
              <a:rPr lang="en-US" sz="3600" i="1" dirty="0" smtClean="0"/>
              <a:t>A </a:t>
            </a:r>
            <a:r>
              <a:rPr lang="en-US" sz="3600" b="1" i="1" dirty="0" smtClean="0">
                <a:solidFill>
                  <a:srgbClr val="0070C0"/>
                </a:solidFill>
              </a:rPr>
              <a:t>sound heart </a:t>
            </a:r>
            <a:r>
              <a:rPr lang="en-US" sz="3600" i="1" dirty="0" smtClean="0"/>
              <a:t>is </a:t>
            </a:r>
            <a:r>
              <a:rPr lang="en-US" sz="3600" b="1" i="1" dirty="0" smtClean="0">
                <a:solidFill>
                  <a:srgbClr val="00B050"/>
                </a:solidFill>
              </a:rPr>
              <a:t>life </a:t>
            </a:r>
            <a:r>
              <a:rPr lang="en-US" sz="3600" i="1" dirty="0" smtClean="0"/>
              <a:t>to the </a:t>
            </a:r>
            <a:r>
              <a:rPr lang="en-US" sz="3600" b="1" i="1" dirty="0" smtClean="0">
                <a:solidFill>
                  <a:srgbClr val="008000"/>
                </a:solidFill>
              </a:rPr>
              <a:t>body</a:t>
            </a:r>
            <a:r>
              <a:rPr lang="en-US" sz="3600" i="1" dirty="0" smtClean="0"/>
              <a:t>, but </a:t>
            </a:r>
            <a:r>
              <a:rPr lang="en-US" sz="3600" b="1" i="1" dirty="0" smtClean="0">
                <a:solidFill>
                  <a:srgbClr val="C00000"/>
                </a:solidFill>
              </a:rPr>
              <a:t>envy</a:t>
            </a:r>
            <a:r>
              <a:rPr lang="en-US" sz="3600" i="1" dirty="0" smtClean="0"/>
              <a:t> is </a:t>
            </a:r>
            <a:r>
              <a:rPr lang="en-US" sz="3600" b="1" i="1" dirty="0" smtClean="0">
                <a:solidFill>
                  <a:schemeClr val="accent3">
                    <a:lumMod val="75000"/>
                  </a:schemeClr>
                </a:solidFill>
              </a:rPr>
              <a:t>rottenness</a:t>
            </a:r>
            <a:r>
              <a:rPr lang="en-US" sz="3600" i="1" dirty="0" smtClean="0"/>
              <a:t> to the bones.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15:13 </a:t>
            </a:r>
            <a:r>
              <a:rPr lang="en-US" sz="3600" i="1" dirty="0" smtClean="0"/>
              <a:t>A </a:t>
            </a:r>
            <a:r>
              <a:rPr lang="en-US" sz="3600" b="1" i="1" dirty="0" smtClean="0">
                <a:solidFill>
                  <a:srgbClr val="0070C0"/>
                </a:solidFill>
              </a:rPr>
              <a:t>merry heart </a:t>
            </a:r>
            <a:r>
              <a:rPr lang="en-US" sz="3600" i="1" dirty="0" smtClean="0"/>
              <a:t>makes a </a:t>
            </a:r>
            <a:r>
              <a:rPr lang="en-US" sz="3600" b="1" i="1" dirty="0" smtClean="0">
                <a:solidFill>
                  <a:srgbClr val="00B0F0"/>
                </a:solidFill>
              </a:rPr>
              <a:t>cheerful</a:t>
            </a:r>
            <a:r>
              <a:rPr lang="en-US" sz="3600" i="1" dirty="0" smtClean="0"/>
              <a:t> countenance, but by </a:t>
            </a:r>
            <a:r>
              <a:rPr lang="en-US" sz="3600" b="1" i="1" dirty="0" smtClean="0">
                <a:solidFill>
                  <a:srgbClr val="002060"/>
                </a:solidFill>
              </a:rPr>
              <a:t>sorrow</a:t>
            </a:r>
            <a:r>
              <a:rPr lang="en-US" sz="3600" i="1" dirty="0" smtClean="0"/>
              <a:t> of the </a:t>
            </a:r>
            <a:r>
              <a:rPr lang="en-US" sz="3600" b="1" i="1" dirty="0" smtClean="0">
                <a:solidFill>
                  <a:srgbClr val="0070C0"/>
                </a:solidFill>
              </a:rPr>
              <a:t>heart</a:t>
            </a:r>
            <a:r>
              <a:rPr lang="en-US" sz="3600" i="1" dirty="0" smtClean="0"/>
              <a:t> the </a:t>
            </a:r>
            <a:r>
              <a:rPr lang="en-US" sz="3600" b="1" i="1" dirty="0" smtClean="0">
                <a:solidFill>
                  <a:srgbClr val="0070C0"/>
                </a:solidFill>
              </a:rPr>
              <a:t>spirit</a:t>
            </a:r>
            <a:r>
              <a:rPr lang="en-US" sz="3600" i="1" dirty="0" smtClean="0"/>
              <a:t> is </a:t>
            </a:r>
            <a:r>
              <a:rPr lang="en-US" sz="3600" b="1" i="1" dirty="0" smtClean="0">
                <a:solidFill>
                  <a:srgbClr val="002060"/>
                </a:solidFill>
              </a:rPr>
              <a:t>broken</a:t>
            </a:r>
            <a:r>
              <a:rPr lang="en-US" sz="3600" i="1" dirty="0" smtClean="0"/>
              <a:t>.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15:23 </a:t>
            </a:r>
            <a:r>
              <a:rPr lang="en-US" sz="3600" i="1" dirty="0" smtClean="0"/>
              <a:t>A man has </a:t>
            </a:r>
            <a:r>
              <a:rPr lang="en-US" sz="3600" b="1" i="1" dirty="0" smtClean="0">
                <a:solidFill>
                  <a:srgbClr val="00B0F0"/>
                </a:solidFill>
              </a:rPr>
              <a:t>joy</a:t>
            </a:r>
            <a:r>
              <a:rPr lang="en-US" sz="3600" i="1" dirty="0" smtClean="0"/>
              <a:t> by the answer of his mouth, and a </a:t>
            </a:r>
            <a:r>
              <a:rPr lang="en-US" sz="3600" b="1" i="1" dirty="0" smtClean="0">
                <a:solidFill>
                  <a:srgbClr val="00B050"/>
                </a:solidFill>
              </a:rPr>
              <a:t>word spoken </a:t>
            </a:r>
            <a:r>
              <a:rPr lang="en-US" sz="3600" i="1" dirty="0" smtClean="0"/>
              <a:t>in </a:t>
            </a:r>
            <a:r>
              <a:rPr lang="en-US" sz="3600" b="1" i="1" dirty="0" smtClean="0">
                <a:solidFill>
                  <a:srgbClr val="0070C0"/>
                </a:solidFill>
              </a:rPr>
              <a:t>due season</a:t>
            </a:r>
            <a:r>
              <a:rPr lang="en-US" sz="3600" i="1" dirty="0" smtClean="0"/>
              <a:t>, h</a:t>
            </a:r>
            <a:r>
              <a:rPr lang="en-US" sz="3600" i="1" dirty="0" smtClean="0"/>
              <a:t>ow </a:t>
            </a:r>
            <a:r>
              <a:rPr lang="en-US" sz="3600" b="1" i="1" dirty="0" smtClean="0">
                <a:solidFill>
                  <a:srgbClr val="00B0F0"/>
                </a:solidFill>
              </a:rPr>
              <a:t>good</a:t>
            </a:r>
            <a:r>
              <a:rPr lang="en-US" sz="3600" i="1" dirty="0" smtClean="0"/>
              <a:t> it is!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24:10 </a:t>
            </a:r>
            <a:r>
              <a:rPr lang="en-US" sz="3600" i="1" dirty="0" smtClean="0"/>
              <a:t>If you </a:t>
            </a:r>
            <a:r>
              <a:rPr lang="en-US" sz="3600" b="1" i="1" dirty="0" smtClean="0">
                <a:solidFill>
                  <a:srgbClr val="002060"/>
                </a:solidFill>
              </a:rPr>
              <a:t>faint</a:t>
            </a:r>
            <a:r>
              <a:rPr lang="en-US" sz="3600" i="1" dirty="0" smtClean="0"/>
              <a:t> in the </a:t>
            </a:r>
            <a:r>
              <a:rPr lang="en-US" sz="3600" b="1" i="1" dirty="0" smtClean="0">
                <a:solidFill>
                  <a:srgbClr val="C00000"/>
                </a:solidFill>
              </a:rPr>
              <a:t>day of adversity</a:t>
            </a:r>
            <a:r>
              <a:rPr lang="en-US" sz="3600" i="1" dirty="0" smtClean="0"/>
              <a:t>, your </a:t>
            </a:r>
            <a:r>
              <a:rPr lang="en-US" sz="3600" b="1" i="1" dirty="0" smtClean="0">
                <a:solidFill>
                  <a:srgbClr val="0070C0"/>
                </a:solidFill>
              </a:rPr>
              <a:t>strength</a:t>
            </a:r>
            <a:r>
              <a:rPr lang="en-US" sz="3600" i="1" dirty="0" smtClean="0"/>
              <a:t> is </a:t>
            </a:r>
            <a:r>
              <a:rPr lang="en-US" sz="3600" b="1" i="1" dirty="0" smtClean="0">
                <a:solidFill>
                  <a:srgbClr val="002060"/>
                </a:solidFill>
              </a:rPr>
              <a:t>small</a:t>
            </a:r>
            <a:r>
              <a:rPr lang="en-US" sz="3600" i="1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Lessons from Proverbs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27:9 </a:t>
            </a:r>
            <a:r>
              <a:rPr lang="en-US" sz="3600" i="1" dirty="0" smtClean="0"/>
              <a:t>Ointment and perfume delight the heart, and the </a:t>
            </a:r>
            <a:r>
              <a:rPr lang="en-US" sz="3600" b="1" i="1" dirty="0" smtClean="0">
                <a:solidFill>
                  <a:srgbClr val="00B050"/>
                </a:solidFill>
              </a:rPr>
              <a:t>sweetness</a:t>
            </a:r>
            <a:r>
              <a:rPr lang="en-US" sz="3600" i="1" dirty="0" smtClean="0"/>
              <a:t> of a man's </a:t>
            </a:r>
            <a:r>
              <a:rPr lang="en-US" sz="3600" b="1" i="1" dirty="0" smtClean="0">
                <a:solidFill>
                  <a:srgbClr val="00B050"/>
                </a:solidFill>
              </a:rPr>
              <a:t>friend</a:t>
            </a:r>
            <a:r>
              <a:rPr lang="en-US" sz="3600" i="1" dirty="0" smtClean="0"/>
              <a:t> gives </a:t>
            </a:r>
            <a:r>
              <a:rPr lang="en-US" sz="3600" b="1" i="1" dirty="0" smtClean="0">
                <a:solidFill>
                  <a:srgbClr val="00B0F0"/>
                </a:solidFill>
              </a:rPr>
              <a:t>delight</a:t>
            </a:r>
            <a:r>
              <a:rPr lang="en-US" sz="3600" i="1" dirty="0" smtClean="0"/>
              <a:t> by </a:t>
            </a:r>
            <a:r>
              <a:rPr lang="en-US" sz="3600" b="1" i="1" dirty="0" smtClean="0">
                <a:solidFill>
                  <a:srgbClr val="00B0F0"/>
                </a:solidFill>
              </a:rPr>
              <a:t>hearty</a:t>
            </a:r>
            <a:r>
              <a:rPr lang="en-US" sz="3600" i="1" dirty="0" smtClean="0"/>
              <a:t> </a:t>
            </a:r>
            <a:r>
              <a:rPr lang="en-US" sz="3600" b="1" i="1" dirty="0" smtClean="0">
                <a:solidFill>
                  <a:srgbClr val="0070C0"/>
                </a:solidFill>
              </a:rPr>
              <a:t>counsel</a:t>
            </a:r>
            <a:r>
              <a:rPr lang="en-US" sz="3600" i="1" dirty="0" smtClean="0"/>
              <a:t>. </a:t>
            </a:r>
            <a:r>
              <a:rPr lang="en-US" sz="3600" b="1" dirty="0" smtClean="0">
                <a:solidFill>
                  <a:srgbClr val="FF0000"/>
                </a:solidFill>
              </a:rPr>
              <a:t>25:20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27:19 </a:t>
            </a:r>
            <a:r>
              <a:rPr lang="en-US" sz="3600" i="1" dirty="0" smtClean="0"/>
              <a:t>As in water face reflects face, so a </a:t>
            </a:r>
            <a:r>
              <a:rPr lang="en-US" sz="3600" b="1" i="1" dirty="0" smtClean="0">
                <a:solidFill>
                  <a:srgbClr val="0070C0"/>
                </a:solidFill>
              </a:rPr>
              <a:t>man's heart </a:t>
            </a:r>
            <a:r>
              <a:rPr lang="en-US" sz="3600" b="1" i="1" dirty="0" smtClean="0">
                <a:solidFill>
                  <a:srgbClr val="00B050"/>
                </a:solidFill>
              </a:rPr>
              <a:t>reveals</a:t>
            </a:r>
            <a:r>
              <a:rPr lang="en-US" sz="3600" i="1" dirty="0" smtClean="0"/>
              <a:t> the </a:t>
            </a:r>
            <a:r>
              <a:rPr lang="en-US" sz="3600" b="1" i="1" dirty="0" smtClean="0">
                <a:solidFill>
                  <a:srgbClr val="0070C0"/>
                </a:solidFill>
              </a:rPr>
              <a:t>man</a:t>
            </a:r>
            <a:r>
              <a:rPr lang="en-US" sz="3600" i="1" dirty="0" smtClean="0"/>
              <a:t>.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15:15 </a:t>
            </a:r>
            <a:r>
              <a:rPr lang="en-US" sz="3600" i="1" dirty="0" smtClean="0"/>
              <a:t>All the days of the </a:t>
            </a:r>
            <a:r>
              <a:rPr lang="en-US" sz="3600" b="1" i="1" dirty="0" smtClean="0">
                <a:solidFill>
                  <a:srgbClr val="002060"/>
                </a:solidFill>
              </a:rPr>
              <a:t>afflicted</a:t>
            </a:r>
            <a:r>
              <a:rPr lang="en-US" sz="3600" i="1" dirty="0" smtClean="0"/>
              <a:t> are </a:t>
            </a:r>
            <a:r>
              <a:rPr lang="en-US" sz="3600" b="1" i="1" dirty="0" smtClean="0">
                <a:solidFill>
                  <a:srgbClr val="002060"/>
                </a:solidFill>
              </a:rPr>
              <a:t>evil</a:t>
            </a:r>
            <a:r>
              <a:rPr lang="en-US" sz="3600" i="1" dirty="0" smtClean="0"/>
              <a:t>, but he who is of a </a:t>
            </a:r>
            <a:r>
              <a:rPr lang="en-US" sz="3600" b="1" i="1" dirty="0" smtClean="0">
                <a:solidFill>
                  <a:srgbClr val="00B0F0"/>
                </a:solidFill>
              </a:rPr>
              <a:t>merry heart </a:t>
            </a:r>
            <a:r>
              <a:rPr lang="en-US" sz="3600" i="1" dirty="0" smtClean="0"/>
              <a:t>has a </a:t>
            </a:r>
            <a:r>
              <a:rPr lang="en-US" sz="3600" b="1" i="1" dirty="0" smtClean="0">
                <a:solidFill>
                  <a:srgbClr val="00B050"/>
                </a:solidFill>
              </a:rPr>
              <a:t>continual feast</a:t>
            </a:r>
            <a:r>
              <a:rPr lang="en-US" sz="3600" i="1" dirty="0" smtClean="0"/>
              <a:t>. </a:t>
            </a:r>
            <a:r>
              <a:rPr lang="en-US" sz="3600" b="1" dirty="0" smtClean="0">
                <a:solidFill>
                  <a:srgbClr val="FF0000"/>
                </a:solidFill>
              </a:rPr>
              <a:t>Matt. 5:38-48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268</Words>
  <Application>Microsoft Office PowerPoint</Application>
  <PresentationFormat>On-screen Show 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WISDOM OF OPTIMISM</vt:lpstr>
      <vt:lpstr>Optimism</vt:lpstr>
      <vt:lpstr>Lessons from Proverbs</vt:lpstr>
      <vt:lpstr>Lessons from Proverbs</vt:lpstr>
      <vt:lpstr>Lessons from Proverbs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WISDOM OF OPTIMISM</dc:title>
  <dc:creator>James</dc:creator>
  <cp:lastModifiedBy>James</cp:lastModifiedBy>
  <cp:revision>11</cp:revision>
  <dcterms:created xsi:type="dcterms:W3CDTF">2015-07-04T22:59:00Z</dcterms:created>
  <dcterms:modified xsi:type="dcterms:W3CDTF">2015-07-05T01:37:10Z</dcterms:modified>
</cp:coreProperties>
</file>