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6025F-DB16-4664-B5D9-91CE196B433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7F1C7-3800-4CD6-A1F0-6D914408B5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TRAINING OF THE TWELVE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MATTHEW 14-17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Gospel by 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b="1" dirty="0"/>
              <a:t>Call of the Kingdom </a:t>
            </a:r>
            <a:r>
              <a:rPr lang="en-US" sz="3600" b="1" dirty="0">
                <a:solidFill>
                  <a:srgbClr val="FF0000"/>
                </a:solidFill>
              </a:rPr>
              <a:t>1-7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b="1" dirty="0" smtClean="0"/>
              <a:t>Character </a:t>
            </a:r>
            <a:r>
              <a:rPr lang="en-US" sz="3600" b="1" dirty="0"/>
              <a:t>of the Kingdom </a:t>
            </a:r>
            <a:r>
              <a:rPr lang="en-US" sz="3600" b="1" dirty="0" smtClean="0">
                <a:solidFill>
                  <a:srgbClr val="FF0000"/>
                </a:solidFill>
              </a:rPr>
              <a:t>8-10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b="1" dirty="0" smtClean="0"/>
              <a:t>Conquest </a:t>
            </a:r>
            <a:r>
              <a:rPr lang="en-US" sz="3600" b="1" dirty="0"/>
              <a:t>by the Kingdom </a:t>
            </a:r>
            <a:r>
              <a:rPr lang="en-US" sz="3600" b="1" dirty="0">
                <a:solidFill>
                  <a:srgbClr val="FF0000"/>
                </a:solidFill>
              </a:rPr>
              <a:t>11-13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b="1" dirty="0" smtClean="0"/>
              <a:t>Conditioning </a:t>
            </a:r>
            <a:r>
              <a:rPr lang="en-US" sz="3600" b="1" dirty="0"/>
              <a:t>for the Kingdom </a:t>
            </a:r>
            <a:r>
              <a:rPr lang="en-US" sz="3600" b="1" dirty="0" smtClean="0">
                <a:solidFill>
                  <a:srgbClr val="FF0000"/>
                </a:solidFill>
              </a:rPr>
              <a:t>14-18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b="1" dirty="0" smtClean="0"/>
              <a:t>Controversy </a:t>
            </a:r>
            <a:r>
              <a:rPr lang="en-US" sz="3600" b="1" dirty="0"/>
              <a:t>of the Kingdom </a:t>
            </a:r>
            <a:r>
              <a:rPr lang="en-US" sz="3600" b="1" dirty="0">
                <a:solidFill>
                  <a:srgbClr val="FF0000"/>
                </a:solidFill>
              </a:rPr>
              <a:t>19-25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b="1" dirty="0" smtClean="0"/>
              <a:t>Commencement </a:t>
            </a:r>
            <a:r>
              <a:rPr lang="en-US" sz="3600" b="1" dirty="0"/>
              <a:t>of the Kingdom </a:t>
            </a:r>
            <a:r>
              <a:rPr lang="en-US" sz="3600" b="1" dirty="0" smtClean="0">
                <a:solidFill>
                  <a:srgbClr val="FF0000"/>
                </a:solidFill>
              </a:rPr>
              <a:t>26-28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Gospel by 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b="1" dirty="0"/>
              <a:t>Call of the Kingdom </a:t>
            </a:r>
            <a:r>
              <a:rPr lang="en-US" sz="3600" b="1" dirty="0">
                <a:solidFill>
                  <a:srgbClr val="FF0000"/>
                </a:solidFill>
              </a:rPr>
              <a:t>1-7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 smtClean="0"/>
              <a:t>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Narrative) </a:t>
            </a:r>
            <a:r>
              <a:rPr lang="en-US" sz="3600" b="1" dirty="0" smtClean="0">
                <a:solidFill>
                  <a:srgbClr val="FF0000"/>
                </a:solidFill>
              </a:rPr>
              <a:t>1-4</a:t>
            </a:r>
            <a:r>
              <a:rPr lang="en-US" sz="3600" b="1" dirty="0" smtClean="0"/>
              <a:t> </a:t>
            </a:r>
            <a:r>
              <a:rPr lang="en-US" sz="3600" dirty="0"/>
              <a:t>Introducing the </a:t>
            </a:r>
            <a:r>
              <a:rPr lang="en-US" sz="3600" b="1" dirty="0" smtClean="0">
                <a:solidFill>
                  <a:srgbClr val="7030A0"/>
                </a:solidFill>
              </a:rPr>
              <a:t>King</a:t>
            </a:r>
            <a:endParaRPr lang="en-US" sz="2800" b="1" dirty="0">
              <a:solidFill>
                <a:srgbClr val="7030A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dirty="0" smtClean="0"/>
              <a:t>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Discourse) </a:t>
            </a:r>
            <a:r>
              <a:rPr lang="en-US" sz="3600" b="1" dirty="0" smtClean="0">
                <a:solidFill>
                  <a:srgbClr val="FF0000"/>
                </a:solidFill>
              </a:rPr>
              <a:t>5-7</a:t>
            </a:r>
            <a:r>
              <a:rPr lang="en-US" sz="3600" b="1" dirty="0" smtClean="0"/>
              <a:t> </a:t>
            </a:r>
            <a:r>
              <a:rPr lang="en-US" sz="3600" dirty="0"/>
              <a:t>Introducing the </a:t>
            </a:r>
            <a:r>
              <a:rPr lang="en-US" sz="3600" b="1" dirty="0" smtClean="0">
                <a:solidFill>
                  <a:srgbClr val="0070C0"/>
                </a:solidFill>
              </a:rPr>
              <a:t>Citizen</a:t>
            </a:r>
            <a:endParaRPr lang="en-US" sz="2800" b="1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b="1" dirty="0"/>
              <a:t>Character of the Kingdom </a:t>
            </a:r>
            <a:r>
              <a:rPr lang="en-US" sz="3600" b="1" dirty="0" smtClean="0">
                <a:solidFill>
                  <a:srgbClr val="FF0000"/>
                </a:solidFill>
              </a:rPr>
              <a:t>8-10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 smtClean="0"/>
              <a:t>(2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 Narrative) </a:t>
            </a:r>
            <a:r>
              <a:rPr lang="en-US" sz="3600" b="1" dirty="0" smtClean="0">
                <a:solidFill>
                  <a:srgbClr val="FF0000"/>
                </a:solidFill>
              </a:rPr>
              <a:t>8-9</a:t>
            </a:r>
            <a:r>
              <a:rPr lang="en-US" sz="3600" b="1" dirty="0" smtClean="0"/>
              <a:t> </a:t>
            </a:r>
            <a:r>
              <a:rPr lang="en-US" sz="3600" b="1" dirty="0">
                <a:solidFill>
                  <a:srgbClr val="00B050"/>
                </a:solidFill>
              </a:rPr>
              <a:t>Signs</a:t>
            </a:r>
            <a:r>
              <a:rPr lang="en-US" sz="3600" dirty="0"/>
              <a:t> and </a:t>
            </a:r>
            <a:r>
              <a:rPr lang="en-US" sz="3600" b="1" dirty="0">
                <a:solidFill>
                  <a:srgbClr val="0070C0"/>
                </a:solidFill>
              </a:rPr>
              <a:t>Sayings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(2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Discourse) </a:t>
            </a:r>
            <a:r>
              <a:rPr lang="en-US" sz="3600" b="1" dirty="0" smtClean="0">
                <a:solidFill>
                  <a:srgbClr val="FF0000"/>
                </a:solidFill>
              </a:rPr>
              <a:t>10</a:t>
            </a:r>
            <a:r>
              <a:rPr lang="en-US" sz="3600" b="1" dirty="0" smtClean="0"/>
              <a:t> </a:t>
            </a:r>
            <a:r>
              <a:rPr lang="en-US" sz="3600" dirty="0"/>
              <a:t>The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Limited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Commission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Gospel by 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b="1" dirty="0" smtClean="0"/>
              <a:t>Conquest </a:t>
            </a:r>
            <a:r>
              <a:rPr lang="en-US" sz="3600" b="1" dirty="0"/>
              <a:t>by the Kingdom </a:t>
            </a:r>
            <a:r>
              <a:rPr lang="en-US" sz="3600" b="1" dirty="0">
                <a:solidFill>
                  <a:srgbClr val="FF0000"/>
                </a:solidFill>
              </a:rPr>
              <a:t>11-13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 smtClean="0"/>
              <a:t>(3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 Narrative) </a:t>
            </a:r>
            <a:r>
              <a:rPr lang="en-US" sz="3600" b="1" dirty="0" smtClean="0">
                <a:solidFill>
                  <a:srgbClr val="FF0000"/>
                </a:solidFill>
              </a:rPr>
              <a:t>11-12</a:t>
            </a:r>
            <a:r>
              <a:rPr lang="en-US" sz="3600" b="1" dirty="0" smtClean="0"/>
              <a:t> </a:t>
            </a:r>
            <a:r>
              <a:rPr lang="en-US" sz="3600" b="1" dirty="0">
                <a:solidFill>
                  <a:srgbClr val="00B050"/>
                </a:solidFill>
              </a:rPr>
              <a:t>Overcoming</a:t>
            </a:r>
            <a:r>
              <a:rPr lang="en-US" sz="3600" dirty="0"/>
              <a:t> the </a:t>
            </a:r>
            <a:r>
              <a:rPr lang="en-US" sz="3600" b="1" dirty="0">
                <a:solidFill>
                  <a:srgbClr val="002060"/>
                </a:solidFill>
              </a:rPr>
              <a:t>World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(3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Discourse) </a:t>
            </a:r>
            <a:r>
              <a:rPr lang="en-US" sz="3600" b="1" dirty="0" smtClean="0">
                <a:solidFill>
                  <a:srgbClr val="FF0000"/>
                </a:solidFill>
              </a:rPr>
              <a:t>13</a:t>
            </a:r>
            <a:r>
              <a:rPr lang="en-US" sz="3600" b="1" dirty="0" smtClean="0"/>
              <a:t> </a:t>
            </a:r>
            <a:r>
              <a:rPr lang="en-US" sz="3600" b="1" dirty="0">
                <a:solidFill>
                  <a:srgbClr val="0070C0"/>
                </a:solidFill>
              </a:rPr>
              <a:t>Parables</a:t>
            </a:r>
            <a:r>
              <a:rPr lang="en-US" sz="3600" dirty="0"/>
              <a:t> of the </a:t>
            </a:r>
            <a:r>
              <a:rPr lang="en-US" sz="3600" b="1" dirty="0">
                <a:solidFill>
                  <a:srgbClr val="7030A0"/>
                </a:solidFill>
              </a:rPr>
              <a:t>Kingdom</a:t>
            </a:r>
          </a:p>
          <a:p>
            <a:pPr>
              <a:spcAft>
                <a:spcPts val="600"/>
              </a:spcAft>
            </a:pPr>
            <a:r>
              <a:rPr lang="en-US" sz="3600" b="1" dirty="0"/>
              <a:t>Conditioning for the Kingdom </a:t>
            </a:r>
            <a:r>
              <a:rPr lang="en-US" sz="3600" b="1" dirty="0" smtClean="0">
                <a:solidFill>
                  <a:srgbClr val="FF0000"/>
                </a:solidFill>
              </a:rPr>
              <a:t>14-18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 smtClean="0"/>
              <a:t>(4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Narrative) </a:t>
            </a:r>
            <a:r>
              <a:rPr lang="en-US" sz="3600" b="1" dirty="0" smtClean="0">
                <a:solidFill>
                  <a:srgbClr val="FF0000"/>
                </a:solidFill>
              </a:rPr>
              <a:t>14-17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Training</a:t>
            </a:r>
            <a:r>
              <a:rPr lang="en-US" sz="3600" dirty="0" smtClean="0"/>
              <a:t> </a:t>
            </a:r>
            <a:r>
              <a:rPr lang="en-US" sz="3600" dirty="0"/>
              <a:t>of the </a:t>
            </a:r>
            <a:r>
              <a:rPr lang="en-US" sz="3600" b="1" dirty="0">
                <a:solidFill>
                  <a:srgbClr val="0070C0"/>
                </a:solidFill>
              </a:rPr>
              <a:t>Twelve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(4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Discourse) </a:t>
            </a:r>
            <a:r>
              <a:rPr lang="en-US" sz="3600" b="1" dirty="0" smtClean="0">
                <a:solidFill>
                  <a:srgbClr val="FF0000"/>
                </a:solidFill>
              </a:rPr>
              <a:t>18</a:t>
            </a:r>
            <a:r>
              <a:rPr lang="en-US" sz="3600" b="1" dirty="0" smtClean="0"/>
              <a:t> </a:t>
            </a:r>
            <a:r>
              <a:rPr lang="en-US" sz="3600" b="1" dirty="0">
                <a:solidFill>
                  <a:srgbClr val="0070C0"/>
                </a:solidFill>
              </a:rPr>
              <a:t>Fundamentals</a:t>
            </a:r>
            <a:r>
              <a:rPr lang="en-US" sz="3600" dirty="0"/>
              <a:t> of the </a:t>
            </a:r>
            <a:r>
              <a:rPr lang="en-US" sz="3600" b="1" dirty="0" smtClean="0">
                <a:solidFill>
                  <a:srgbClr val="0070C0"/>
                </a:solidFill>
              </a:rPr>
              <a:t>Faith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Gospel by 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600" b="1" dirty="0" smtClean="0"/>
              <a:t>Controversy </a:t>
            </a:r>
            <a:r>
              <a:rPr lang="en-US" sz="3600" b="1" dirty="0"/>
              <a:t>of the Kingdom </a:t>
            </a:r>
            <a:r>
              <a:rPr lang="en-US" sz="3600" b="1" dirty="0">
                <a:solidFill>
                  <a:srgbClr val="FF0000"/>
                </a:solidFill>
              </a:rPr>
              <a:t>19-25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 smtClean="0"/>
              <a:t>(5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Narrative) </a:t>
            </a:r>
            <a:r>
              <a:rPr lang="en-US" sz="3600" b="1" dirty="0" smtClean="0">
                <a:solidFill>
                  <a:srgbClr val="FF0000"/>
                </a:solidFill>
              </a:rPr>
              <a:t>19-22</a:t>
            </a:r>
            <a:r>
              <a:rPr lang="en-US" sz="3600" dirty="0" smtClean="0"/>
              <a:t> </a:t>
            </a:r>
            <a:r>
              <a:rPr lang="en-US" sz="3600" b="1" dirty="0">
                <a:solidFill>
                  <a:srgbClr val="0070C0"/>
                </a:solidFill>
              </a:rPr>
              <a:t>Jews’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C00000"/>
                </a:solidFill>
              </a:rPr>
              <a:t>Rejection</a:t>
            </a:r>
            <a:r>
              <a:rPr lang="en-US" sz="3600" dirty="0"/>
              <a:t> of </a:t>
            </a:r>
            <a:r>
              <a:rPr lang="en-US" sz="3600" b="1" dirty="0">
                <a:solidFill>
                  <a:srgbClr val="00B0F0"/>
                </a:solidFill>
              </a:rPr>
              <a:t>God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(5th Discourse) </a:t>
            </a:r>
            <a:r>
              <a:rPr lang="en-US" sz="3600" b="1" dirty="0" smtClean="0">
                <a:solidFill>
                  <a:srgbClr val="FF0000"/>
                </a:solidFill>
              </a:rPr>
              <a:t>23-25</a:t>
            </a:r>
            <a:r>
              <a:rPr lang="en-US" sz="3600" b="1" dirty="0" smtClean="0"/>
              <a:t> </a:t>
            </a:r>
            <a:r>
              <a:rPr lang="en-US" sz="3600" b="1" dirty="0">
                <a:solidFill>
                  <a:srgbClr val="00B0F0"/>
                </a:solidFill>
              </a:rPr>
              <a:t>God’s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C00000"/>
                </a:solidFill>
              </a:rPr>
              <a:t>Rejection</a:t>
            </a:r>
            <a:r>
              <a:rPr lang="en-US" sz="3600" dirty="0"/>
              <a:t> of the </a:t>
            </a:r>
            <a:r>
              <a:rPr lang="en-US" sz="3600" b="1" dirty="0">
                <a:solidFill>
                  <a:srgbClr val="0070C0"/>
                </a:solidFill>
              </a:rPr>
              <a:t>Jews</a:t>
            </a:r>
          </a:p>
          <a:p>
            <a:pPr>
              <a:spcAft>
                <a:spcPts val="600"/>
              </a:spcAft>
            </a:pPr>
            <a:r>
              <a:rPr lang="en-US" sz="3600" b="1" dirty="0"/>
              <a:t>Commencement of the Kingdom </a:t>
            </a:r>
            <a:r>
              <a:rPr lang="en-US" sz="3600" b="1" dirty="0">
                <a:solidFill>
                  <a:srgbClr val="FF0000"/>
                </a:solidFill>
              </a:rPr>
              <a:t>26-28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 smtClean="0"/>
              <a:t>(6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Narrative)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26-28</a:t>
            </a:r>
            <a:r>
              <a:rPr lang="en-US" sz="3600" b="1" dirty="0" smtClean="0"/>
              <a:t> </a:t>
            </a:r>
            <a:r>
              <a:rPr lang="en-US" sz="3600" b="1" dirty="0"/>
              <a:t>Death</a:t>
            </a:r>
            <a:r>
              <a:rPr lang="en-US" sz="3600" dirty="0"/>
              <a:t>,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Burial</a:t>
            </a:r>
            <a:r>
              <a:rPr lang="en-US" sz="3600" dirty="0"/>
              <a:t>, &amp; </a:t>
            </a:r>
            <a:r>
              <a:rPr lang="en-US" sz="3600" b="1" dirty="0">
                <a:solidFill>
                  <a:srgbClr val="00B050"/>
                </a:solidFill>
              </a:rPr>
              <a:t>Resurrection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(No Discourse!) </a:t>
            </a:r>
            <a:r>
              <a:rPr lang="en-US" sz="3600" b="1" dirty="0">
                <a:solidFill>
                  <a:srgbClr val="00B050"/>
                </a:solidFill>
              </a:rPr>
              <a:t>We must complete the cycle </a:t>
            </a:r>
            <a:r>
              <a:rPr lang="en-US" sz="3600" b="1" dirty="0" smtClean="0">
                <a:solidFill>
                  <a:srgbClr val="FF0000"/>
                </a:solidFill>
              </a:rPr>
              <a:t>28:18-20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Training of the Twelve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Rejection</a:t>
            </a:r>
            <a:r>
              <a:rPr lang="en-US" sz="3600" dirty="0" smtClean="0"/>
              <a:t> </a:t>
            </a:r>
            <a:r>
              <a:rPr lang="en-US" sz="3600" dirty="0"/>
              <a:t>of </a:t>
            </a:r>
            <a:r>
              <a:rPr lang="en-US" sz="3600" b="1" dirty="0">
                <a:solidFill>
                  <a:srgbClr val="00B0F0"/>
                </a:solidFill>
              </a:rPr>
              <a:t>Jesus</a:t>
            </a:r>
            <a:r>
              <a:rPr lang="en-US" sz="3600" dirty="0"/>
              <a:t> by </a:t>
            </a:r>
            <a:r>
              <a:rPr lang="en-US" sz="3600" b="1" dirty="0" smtClean="0">
                <a:solidFill>
                  <a:srgbClr val="0070C0"/>
                </a:solidFill>
              </a:rPr>
              <a:t>Nazareth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13:53-58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b="1" dirty="0"/>
              <a:t>Execution</a:t>
            </a:r>
            <a:r>
              <a:rPr lang="en-US" sz="3600" dirty="0"/>
              <a:t> of </a:t>
            </a:r>
            <a:r>
              <a:rPr lang="en-US" sz="3600" b="1" dirty="0">
                <a:solidFill>
                  <a:srgbClr val="0070C0"/>
                </a:solidFill>
              </a:rPr>
              <a:t>John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0070C0"/>
                </a:solidFill>
              </a:rPr>
              <a:t>the </a:t>
            </a:r>
            <a:r>
              <a:rPr lang="en-US" sz="3600" b="1" dirty="0" smtClean="0">
                <a:solidFill>
                  <a:srgbClr val="0070C0"/>
                </a:solidFill>
              </a:rPr>
              <a:t>Baptist </a:t>
            </a:r>
            <a:r>
              <a:rPr lang="en-US" sz="3600" b="1" dirty="0">
                <a:solidFill>
                  <a:srgbClr val="FF0000"/>
                </a:solidFill>
              </a:rPr>
              <a:t>14:1-12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Disciples’ first misunderstanding </a:t>
            </a:r>
            <a:r>
              <a:rPr lang="en-US" sz="3600" b="1" dirty="0">
                <a:solidFill>
                  <a:srgbClr val="FF0000"/>
                </a:solidFill>
              </a:rPr>
              <a:t>14:13-36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b="1" dirty="0">
                <a:solidFill>
                  <a:srgbClr val="00B050"/>
                </a:solidFill>
              </a:rPr>
              <a:t>Feeding</a:t>
            </a:r>
            <a:r>
              <a:rPr lang="en-US" sz="3600" dirty="0"/>
              <a:t> of the </a:t>
            </a:r>
            <a:r>
              <a:rPr lang="en-US" sz="3600" b="1" dirty="0">
                <a:solidFill>
                  <a:srgbClr val="0070C0"/>
                </a:solidFill>
              </a:rPr>
              <a:t>5000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14:13-21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b="1" dirty="0">
                <a:solidFill>
                  <a:srgbClr val="0070C0"/>
                </a:solidFill>
              </a:rPr>
              <a:t>Walking</a:t>
            </a:r>
            <a:r>
              <a:rPr lang="en-US" sz="3600" dirty="0"/>
              <a:t> on the </a:t>
            </a:r>
            <a:r>
              <a:rPr lang="en-US" sz="3600" b="1" dirty="0">
                <a:solidFill>
                  <a:srgbClr val="0070C0"/>
                </a:solidFill>
              </a:rPr>
              <a:t>water</a:t>
            </a:r>
            <a:r>
              <a:rPr lang="en-US" sz="3600" dirty="0"/>
              <a:t> (Peter’s </a:t>
            </a:r>
            <a:r>
              <a:rPr lang="en-US" sz="3600" b="1" dirty="0">
                <a:solidFill>
                  <a:srgbClr val="002060"/>
                </a:solidFill>
              </a:rPr>
              <a:t>doubt</a:t>
            </a:r>
            <a:r>
              <a:rPr lang="en-US" sz="3600" dirty="0"/>
              <a:t>) </a:t>
            </a:r>
            <a:r>
              <a:rPr lang="en-US" sz="3600" b="1" dirty="0">
                <a:solidFill>
                  <a:srgbClr val="FF0000"/>
                </a:solidFill>
              </a:rPr>
              <a:t>14:22-33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b="1" dirty="0">
                <a:solidFill>
                  <a:srgbClr val="00B050"/>
                </a:solidFill>
              </a:rPr>
              <a:t>Reception</a:t>
            </a:r>
            <a:r>
              <a:rPr lang="en-US" sz="3600" dirty="0"/>
              <a:t> in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</a:rPr>
              <a:t>Gennesaret</a:t>
            </a:r>
            <a:r>
              <a:rPr lang="en-US" sz="3600" dirty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14:34-36</a:t>
            </a:r>
            <a:r>
              <a:rPr lang="en-US" sz="3600" dirty="0"/>
              <a:t>		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Training of the Twelve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Disciples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 second misunderstanding </a:t>
            </a:r>
            <a:r>
              <a:rPr lang="en-US" sz="3600" b="1" dirty="0">
                <a:solidFill>
                  <a:srgbClr val="FF0000"/>
                </a:solidFill>
              </a:rPr>
              <a:t>15:1-31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200" b="1" dirty="0">
                <a:solidFill>
                  <a:srgbClr val="0070C0"/>
                </a:solidFill>
              </a:rPr>
              <a:t>Tradition of elders </a:t>
            </a:r>
            <a:r>
              <a:rPr lang="en-US" sz="3200" b="1" dirty="0">
                <a:solidFill>
                  <a:srgbClr val="C00000"/>
                </a:solidFill>
              </a:rPr>
              <a:t>dispute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15:1-11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Disciples’ </a:t>
            </a:r>
            <a:r>
              <a:rPr lang="en-US" sz="3200" b="1" dirty="0">
                <a:solidFill>
                  <a:srgbClr val="002060"/>
                </a:solidFill>
              </a:rPr>
              <a:t>concern</a:t>
            </a:r>
            <a:r>
              <a:rPr lang="en-US" sz="3200" dirty="0"/>
              <a:t> for Pharisees (Peter’s </a:t>
            </a:r>
            <a:r>
              <a:rPr lang="en-US" sz="3200" b="1" dirty="0">
                <a:solidFill>
                  <a:srgbClr val="002060"/>
                </a:solidFill>
              </a:rPr>
              <a:t>request</a:t>
            </a:r>
            <a:r>
              <a:rPr lang="en-US" sz="3200" dirty="0"/>
              <a:t> for explanation) </a:t>
            </a:r>
            <a:r>
              <a:rPr lang="en-US" sz="3200" b="1" dirty="0">
                <a:solidFill>
                  <a:srgbClr val="FF0000"/>
                </a:solidFill>
              </a:rPr>
              <a:t>15:12-20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b="1" dirty="0">
                <a:solidFill>
                  <a:srgbClr val="00B050"/>
                </a:solidFill>
              </a:rPr>
              <a:t>Reception</a:t>
            </a:r>
            <a:r>
              <a:rPr lang="en-US" sz="3200" dirty="0"/>
              <a:t> by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foreigners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15:21-31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Disciples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 third misunderstanding </a:t>
            </a:r>
            <a:r>
              <a:rPr lang="en-US" sz="3600" b="1" dirty="0">
                <a:solidFill>
                  <a:srgbClr val="FF0000"/>
                </a:solidFill>
              </a:rPr>
              <a:t>15:32-16:12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500" b="1" dirty="0">
                <a:solidFill>
                  <a:srgbClr val="00B050"/>
                </a:solidFill>
              </a:rPr>
              <a:t>Feeding</a:t>
            </a:r>
            <a:r>
              <a:rPr lang="en-US" sz="3500" dirty="0"/>
              <a:t> of the </a:t>
            </a:r>
            <a:r>
              <a:rPr lang="en-US" sz="3500" b="1" dirty="0">
                <a:solidFill>
                  <a:srgbClr val="0070C0"/>
                </a:solidFill>
              </a:rPr>
              <a:t>4000</a:t>
            </a:r>
            <a:r>
              <a:rPr lang="en-US" sz="3500" dirty="0"/>
              <a:t> </a:t>
            </a:r>
            <a:r>
              <a:rPr lang="en-US" sz="3500" b="1" dirty="0">
                <a:solidFill>
                  <a:srgbClr val="FF0000"/>
                </a:solidFill>
              </a:rPr>
              <a:t>15:32-39</a:t>
            </a:r>
            <a:endParaRPr lang="en-US" sz="3500" dirty="0">
              <a:solidFill>
                <a:srgbClr val="FF0000"/>
              </a:solidFill>
            </a:endParaRPr>
          </a:p>
          <a:p>
            <a:pPr lvl="1"/>
            <a:r>
              <a:rPr lang="en-US" sz="3500" b="1" dirty="0">
                <a:solidFill>
                  <a:srgbClr val="C00000"/>
                </a:solidFill>
              </a:rPr>
              <a:t>Challenge</a:t>
            </a:r>
            <a:r>
              <a:rPr lang="en-US" sz="3500" dirty="0"/>
              <a:t> from the </a:t>
            </a:r>
            <a:r>
              <a:rPr lang="en-US" sz="3500" b="1" dirty="0">
                <a:solidFill>
                  <a:srgbClr val="0070C0"/>
                </a:solidFill>
              </a:rPr>
              <a:t>Pharisees</a:t>
            </a:r>
            <a:r>
              <a:rPr lang="en-US" sz="3500" dirty="0"/>
              <a:t> </a:t>
            </a:r>
            <a:r>
              <a:rPr lang="en-US" sz="3500" b="1" dirty="0">
                <a:solidFill>
                  <a:srgbClr val="FF0000"/>
                </a:solidFill>
              </a:rPr>
              <a:t>16:1-4</a:t>
            </a:r>
            <a:endParaRPr lang="en-US" sz="3500" dirty="0">
              <a:solidFill>
                <a:srgbClr val="FF0000"/>
              </a:solidFill>
            </a:endParaRPr>
          </a:p>
          <a:p>
            <a:pPr lvl="1"/>
            <a:r>
              <a:rPr lang="en-US" sz="3500" dirty="0"/>
              <a:t>Jesus’ 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misunderstood warning </a:t>
            </a:r>
            <a:r>
              <a:rPr lang="en-US" sz="3500" b="1" dirty="0" smtClean="0">
                <a:solidFill>
                  <a:srgbClr val="FF0000"/>
                </a:solidFill>
              </a:rPr>
              <a:t>16:5-12</a:t>
            </a:r>
            <a:r>
              <a:rPr lang="en-US" sz="3600" dirty="0"/>
              <a:t>		</a:t>
            </a:r>
          </a:p>
          <a:p>
            <a:pPr>
              <a:spcAft>
                <a:spcPts val="600"/>
              </a:spcAft>
            </a:pP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Training of the Twelve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Peter’s </a:t>
            </a:r>
            <a:r>
              <a:rPr lang="en-US" sz="3600" b="1" dirty="0">
                <a:solidFill>
                  <a:srgbClr val="00B0F0"/>
                </a:solidFill>
              </a:rPr>
              <a:t>blessed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0070C0"/>
                </a:solidFill>
              </a:rPr>
              <a:t>words</a:t>
            </a:r>
            <a:r>
              <a:rPr lang="en-US" sz="3600" dirty="0"/>
              <a:t> followed by Peter’s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foolish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0070C0"/>
                </a:solidFill>
              </a:rPr>
              <a:t>words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16:13-28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/>
              <a:t>Peter’s </a:t>
            </a:r>
            <a:r>
              <a:rPr lang="en-US" sz="3600" b="1" dirty="0">
                <a:solidFill>
                  <a:srgbClr val="0070C0"/>
                </a:solidFill>
              </a:rPr>
              <a:t>privilege</a:t>
            </a:r>
            <a:r>
              <a:rPr lang="en-US" sz="3600" dirty="0"/>
              <a:t> (Transfiguration of Christ) </a:t>
            </a:r>
            <a:r>
              <a:rPr lang="en-US" sz="3600" b="1" dirty="0">
                <a:solidFill>
                  <a:srgbClr val="FF0000"/>
                </a:solidFill>
              </a:rPr>
              <a:t>17:1-13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dirty="0"/>
              <a:t>Transfiguration </a:t>
            </a:r>
            <a:r>
              <a:rPr lang="en-US" sz="3600" b="1" dirty="0">
                <a:solidFill>
                  <a:srgbClr val="FF0000"/>
                </a:solidFill>
              </a:rPr>
              <a:t>17:1-3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dirty="0"/>
              <a:t>Peter’s </a:t>
            </a:r>
            <a:r>
              <a:rPr lang="en-US" sz="3600" b="1" dirty="0">
                <a:solidFill>
                  <a:srgbClr val="002060"/>
                </a:solidFill>
              </a:rPr>
              <a:t>rash suggestion </a:t>
            </a:r>
            <a:r>
              <a:rPr lang="en-US" sz="3600" b="1" dirty="0">
                <a:solidFill>
                  <a:srgbClr val="FF0000"/>
                </a:solidFill>
              </a:rPr>
              <a:t>17:4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b="1" dirty="0">
                <a:solidFill>
                  <a:srgbClr val="00B0F0"/>
                </a:solidFill>
              </a:rPr>
              <a:t>God’s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00B050"/>
                </a:solidFill>
              </a:rPr>
              <a:t>response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17:5-9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dirty="0"/>
              <a:t>Disciples’ </a:t>
            </a:r>
            <a:r>
              <a:rPr lang="en-US" sz="3600" b="1" dirty="0">
                <a:solidFill>
                  <a:srgbClr val="002060"/>
                </a:solidFill>
              </a:rPr>
              <a:t>question</a:t>
            </a:r>
            <a:r>
              <a:rPr lang="en-US" sz="3600" dirty="0"/>
              <a:t> about </a:t>
            </a:r>
            <a:r>
              <a:rPr lang="en-US" sz="3600" b="1" dirty="0">
                <a:solidFill>
                  <a:srgbClr val="0070C0"/>
                </a:solidFill>
              </a:rPr>
              <a:t>scribes’ doctrine</a:t>
            </a:r>
            <a:r>
              <a:rPr lang="en-US" sz="3600" dirty="0"/>
              <a:t> about Elijah </a:t>
            </a:r>
            <a:r>
              <a:rPr lang="en-US" sz="3600" b="1" dirty="0">
                <a:solidFill>
                  <a:srgbClr val="FF0000"/>
                </a:solidFill>
              </a:rPr>
              <a:t>17:10-13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/>
          </a:p>
          <a:p>
            <a:pPr>
              <a:spcAft>
                <a:spcPts val="600"/>
              </a:spcAft>
            </a:pP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Training of the Twelve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Disciples</a:t>
            </a:r>
            <a:r>
              <a:rPr lang="en-US" sz="3600" dirty="0"/>
              <a:t>’ </a:t>
            </a:r>
            <a:r>
              <a:rPr lang="en-US" sz="3600" b="1" dirty="0">
                <a:solidFill>
                  <a:srgbClr val="002060"/>
                </a:solidFill>
              </a:rPr>
              <a:t>failure</a:t>
            </a:r>
            <a:r>
              <a:rPr lang="en-US" sz="3600" dirty="0"/>
              <a:t> to </a:t>
            </a:r>
            <a:r>
              <a:rPr lang="en-US" sz="3600" b="1" dirty="0">
                <a:solidFill>
                  <a:srgbClr val="00B050"/>
                </a:solidFill>
              </a:rPr>
              <a:t>cast out </a:t>
            </a:r>
            <a:r>
              <a:rPr lang="en-US" sz="3600" b="1" dirty="0">
                <a:solidFill>
                  <a:srgbClr val="C00000"/>
                </a:solidFill>
              </a:rPr>
              <a:t>demon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17:14-23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dirty="0"/>
              <a:t>Disciples’ </a:t>
            </a:r>
            <a:r>
              <a:rPr lang="en-US" sz="3600" b="1" dirty="0">
                <a:solidFill>
                  <a:srgbClr val="002060"/>
                </a:solidFill>
              </a:rPr>
              <a:t>public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002060"/>
                </a:solidFill>
              </a:rPr>
              <a:t>failure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17:14-16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b="1" dirty="0">
                <a:solidFill>
                  <a:srgbClr val="00B0F0"/>
                </a:solidFill>
              </a:rPr>
              <a:t>Jesus’ </a:t>
            </a:r>
            <a:r>
              <a:rPr lang="en-US" sz="3600" b="1" dirty="0">
                <a:solidFill>
                  <a:srgbClr val="00B050"/>
                </a:solidFill>
              </a:rPr>
              <a:t>success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17:17-18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b="1" dirty="0">
                <a:solidFill>
                  <a:srgbClr val="0070C0"/>
                </a:solidFill>
              </a:rPr>
              <a:t>Private explanation </a:t>
            </a:r>
            <a:r>
              <a:rPr lang="en-US" sz="3600" dirty="0"/>
              <a:t>for </a:t>
            </a:r>
            <a:r>
              <a:rPr lang="en-US" sz="3600" b="1" dirty="0">
                <a:solidFill>
                  <a:srgbClr val="002060"/>
                </a:solidFill>
              </a:rPr>
              <a:t>failure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17:19-21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sz="3600" dirty="0"/>
              <a:t>Jesus foretells His sacrifice </a:t>
            </a:r>
            <a:r>
              <a:rPr lang="en-US" sz="3600" b="1" dirty="0">
                <a:solidFill>
                  <a:srgbClr val="FF0000"/>
                </a:solidFill>
              </a:rPr>
              <a:t>17:22-23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/>
              <a:t>Peter’s </a:t>
            </a:r>
            <a:r>
              <a:rPr lang="en-US" sz="3600" b="1" dirty="0">
                <a:solidFill>
                  <a:srgbClr val="002060"/>
                </a:solidFill>
              </a:rPr>
              <a:t>rash answer </a:t>
            </a:r>
            <a:r>
              <a:rPr lang="en-US" sz="3600" dirty="0"/>
              <a:t>concerning the </a:t>
            </a:r>
            <a:r>
              <a:rPr lang="en-US" sz="3600" b="1" dirty="0">
                <a:solidFill>
                  <a:srgbClr val="0070C0"/>
                </a:solidFill>
              </a:rPr>
              <a:t>Temple tax</a:t>
            </a:r>
            <a:r>
              <a:rPr lang="en-US" sz="3600" dirty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17:24-27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363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TRAINING OF THE TWELVE</vt:lpstr>
      <vt:lpstr>The Gospel by Matthew</vt:lpstr>
      <vt:lpstr>The Gospel by Matthew</vt:lpstr>
      <vt:lpstr>The Gospel by Matthew</vt:lpstr>
      <vt:lpstr>The Gospel by Matthew</vt:lpstr>
      <vt:lpstr>The Training of the Twelve</vt:lpstr>
      <vt:lpstr>The Training of the Twelve</vt:lpstr>
      <vt:lpstr>The Training of the Twelve</vt:lpstr>
      <vt:lpstr>The Training of the Twelve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TRAINING OF THE TWELVE</dc:title>
  <dc:creator>James</dc:creator>
  <cp:lastModifiedBy>James</cp:lastModifiedBy>
  <cp:revision>2</cp:revision>
  <dcterms:created xsi:type="dcterms:W3CDTF">2016-10-02T19:36:19Z</dcterms:created>
  <dcterms:modified xsi:type="dcterms:W3CDTF">2016-10-02T20:30:29Z</dcterms:modified>
</cp:coreProperties>
</file>