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F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3C303-9B5A-4E24-B692-9CDEB6E952B2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0951-8FDD-405C-9D1B-62DF467C7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03BD-F9CF-411D-925C-F1C3C0F0182D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11B-416A-42E0-AA96-899A7EEB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03BD-F9CF-411D-925C-F1C3C0F0182D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11B-416A-42E0-AA96-899A7EEB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03BD-F9CF-411D-925C-F1C3C0F0182D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11B-416A-42E0-AA96-899A7EEB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03BD-F9CF-411D-925C-F1C3C0F0182D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11B-416A-42E0-AA96-899A7EEB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03BD-F9CF-411D-925C-F1C3C0F0182D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11B-416A-42E0-AA96-899A7EEB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03BD-F9CF-411D-925C-F1C3C0F0182D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11B-416A-42E0-AA96-899A7EEB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03BD-F9CF-411D-925C-F1C3C0F0182D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11B-416A-42E0-AA96-899A7EEB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03BD-F9CF-411D-925C-F1C3C0F0182D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11B-416A-42E0-AA96-899A7EEB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03BD-F9CF-411D-925C-F1C3C0F0182D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11B-416A-42E0-AA96-899A7EEB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03BD-F9CF-411D-925C-F1C3C0F0182D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11B-416A-42E0-AA96-899A7EEB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03BD-F9CF-411D-925C-F1C3C0F0182D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11B-416A-42E0-AA96-899A7EEB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03BD-F9CF-411D-925C-F1C3C0F0182D}" type="datetimeFigureOut">
              <a:rPr lang="en-US" smtClean="0"/>
              <a:pPr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F211B-416A-42E0-AA96-899A7EEB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THIRD DAY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 CORINTHIANS 15:4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Matthew 12:38-40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 lnSpcReduction="10000"/>
          </a:bodyPr>
          <a:lstStyle/>
          <a:p>
            <a:r>
              <a:rPr lang="en-US" sz="3500" i="1" dirty="0" smtClean="0"/>
              <a:t>Then some of the scribes and Pharisees answered, saying, "Teacher, we want to see a sign from You." </a:t>
            </a:r>
          </a:p>
          <a:p>
            <a:r>
              <a:rPr lang="en-US" sz="3500" i="1" dirty="0" smtClean="0"/>
              <a:t>But He answered and said to them, "An evil and adulterous generation seeks after a sign, and no sign will be given to it except </a:t>
            </a:r>
            <a:r>
              <a:rPr lang="en-US" sz="3500" b="1" i="1" dirty="0" smtClean="0">
                <a:solidFill>
                  <a:srgbClr val="0070C0"/>
                </a:solidFill>
              </a:rPr>
              <a:t>the sign </a:t>
            </a:r>
            <a:r>
              <a:rPr lang="en-US" sz="3500" i="1" dirty="0" smtClean="0"/>
              <a:t>of the prophet </a:t>
            </a:r>
            <a:r>
              <a:rPr lang="en-US" sz="3500" b="1" i="1" dirty="0" smtClean="0">
                <a:solidFill>
                  <a:srgbClr val="0070C0"/>
                </a:solidFill>
              </a:rPr>
              <a:t>Jonah</a:t>
            </a:r>
            <a:r>
              <a:rPr lang="en-US" sz="3500" i="1" dirty="0" smtClean="0"/>
              <a:t>.  For as </a:t>
            </a:r>
            <a:r>
              <a:rPr lang="en-US" sz="3500" b="1" i="1" dirty="0" smtClean="0">
                <a:solidFill>
                  <a:srgbClr val="0070C0"/>
                </a:solidFill>
              </a:rPr>
              <a:t>Jonah</a:t>
            </a:r>
            <a:r>
              <a:rPr lang="en-US" sz="3500" i="1" dirty="0" smtClean="0"/>
              <a:t> was </a:t>
            </a:r>
            <a:r>
              <a:rPr lang="en-US" sz="3500" b="1" i="1" dirty="0" smtClean="0">
                <a:solidFill>
                  <a:srgbClr val="00B050"/>
                </a:solidFill>
              </a:rPr>
              <a:t>three days and three nights </a:t>
            </a:r>
            <a:r>
              <a:rPr lang="en-US" sz="3500" i="1" dirty="0" smtClean="0"/>
              <a:t>in the belly of the great fish, so will the </a:t>
            </a:r>
            <a:r>
              <a:rPr lang="en-US" sz="3500" b="1" i="1" dirty="0" smtClean="0">
                <a:solidFill>
                  <a:srgbClr val="00B0F0"/>
                </a:solidFill>
              </a:rPr>
              <a:t>Son of Man </a:t>
            </a:r>
            <a:r>
              <a:rPr lang="en-US" sz="3500" i="1" dirty="0" smtClean="0"/>
              <a:t>be </a:t>
            </a:r>
            <a:r>
              <a:rPr lang="en-US" sz="3500" b="1" i="1" dirty="0" smtClean="0">
                <a:solidFill>
                  <a:srgbClr val="00B050"/>
                </a:solidFill>
              </a:rPr>
              <a:t>three days and three nights </a:t>
            </a:r>
            <a:r>
              <a:rPr lang="en-US" sz="3500" i="1" dirty="0" smtClean="0"/>
              <a:t>in the heart of the earth. </a:t>
            </a:r>
            <a:r>
              <a:rPr lang="en-US" sz="3500" b="1" dirty="0" smtClean="0">
                <a:solidFill>
                  <a:srgbClr val="FF0000"/>
                </a:solidFill>
              </a:rPr>
              <a:t>Jonah 1:17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Parallel Claims of </a:t>
            </a:r>
            <a:r>
              <a:rPr lang="en-US" sz="4000" b="1" dirty="0" smtClean="0">
                <a:solidFill>
                  <a:srgbClr val="0070C0"/>
                </a:solidFill>
              </a:rPr>
              <a:t>Third Day </a:t>
            </a:r>
            <a:r>
              <a:rPr lang="en-US" sz="4000" b="1" dirty="0" smtClean="0">
                <a:solidFill>
                  <a:srgbClr val="00B050"/>
                </a:solidFill>
              </a:rPr>
              <a:t>Resurrection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</a:rPr>
              <a:t>Matt. 16:21</a:t>
            </a:r>
            <a:r>
              <a:rPr lang="en-US" sz="3500" dirty="0" smtClean="0"/>
              <a:t>;</a:t>
            </a:r>
            <a:r>
              <a:rPr lang="en-US" sz="3500" b="1" dirty="0" smtClean="0">
                <a:solidFill>
                  <a:srgbClr val="FF0000"/>
                </a:solidFill>
              </a:rPr>
              <a:t> 17:23</a:t>
            </a:r>
            <a:r>
              <a:rPr lang="en-US" sz="3500" dirty="0" smtClean="0"/>
              <a:t>;</a:t>
            </a:r>
            <a:r>
              <a:rPr lang="en-US" sz="3500" b="1" dirty="0" smtClean="0">
                <a:solidFill>
                  <a:srgbClr val="FF0000"/>
                </a:solidFill>
              </a:rPr>
              <a:t> 20:17-19</a:t>
            </a:r>
          </a:p>
          <a:p>
            <a:r>
              <a:rPr lang="en-US" sz="3500" b="1" dirty="0" smtClean="0">
                <a:solidFill>
                  <a:srgbClr val="FF0000"/>
                </a:solidFill>
              </a:rPr>
              <a:t>Luke 13:32 </a:t>
            </a:r>
            <a:r>
              <a:rPr lang="en-US" sz="3500" b="1" dirty="0" smtClean="0">
                <a:solidFill>
                  <a:srgbClr val="0070C0"/>
                </a:solidFill>
              </a:rPr>
              <a:t>third day </a:t>
            </a:r>
            <a:r>
              <a:rPr lang="en-US" sz="3500" b="1" dirty="0" smtClean="0">
                <a:solidFill>
                  <a:srgbClr val="00B0F0"/>
                </a:solidFill>
              </a:rPr>
              <a:t>perfected</a:t>
            </a:r>
          </a:p>
          <a:p>
            <a:r>
              <a:rPr lang="en-US" sz="3500" b="1" dirty="0" smtClean="0">
                <a:solidFill>
                  <a:srgbClr val="FF0000"/>
                </a:solidFill>
              </a:rPr>
              <a:t>Luke 13:33 </a:t>
            </a:r>
            <a:r>
              <a:rPr lang="en-US" sz="3500" b="1" dirty="0" smtClean="0">
                <a:solidFill>
                  <a:srgbClr val="0070C0"/>
                </a:solidFill>
              </a:rPr>
              <a:t>three day </a:t>
            </a:r>
            <a:r>
              <a:rPr lang="en-US" sz="3500" b="1" dirty="0" smtClean="0"/>
              <a:t>journey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dirty="0" smtClean="0"/>
              <a:t>(see </a:t>
            </a:r>
            <a:r>
              <a:rPr lang="en-US" sz="3500" b="1" dirty="0" smtClean="0">
                <a:solidFill>
                  <a:srgbClr val="FF0000"/>
                </a:solidFill>
              </a:rPr>
              <a:t>John 13:31-33 </a:t>
            </a:r>
            <a:r>
              <a:rPr lang="en-US" sz="3500" dirty="0" smtClean="0"/>
              <a:t>and</a:t>
            </a:r>
            <a:r>
              <a:rPr lang="en-US" sz="3500" b="1" dirty="0" smtClean="0">
                <a:solidFill>
                  <a:srgbClr val="FF0000"/>
                </a:solidFill>
              </a:rPr>
              <a:t> John 7:32-36</a:t>
            </a:r>
          </a:p>
          <a:p>
            <a:r>
              <a:rPr lang="en-US" sz="3500" b="1" dirty="0" smtClean="0">
                <a:solidFill>
                  <a:srgbClr val="FF0000"/>
                </a:solidFill>
              </a:rPr>
              <a:t>John 2:19-21 </a:t>
            </a:r>
            <a:r>
              <a:rPr lang="en-US" sz="3500" b="1" dirty="0" smtClean="0">
                <a:solidFill>
                  <a:srgbClr val="0070C0"/>
                </a:solidFill>
              </a:rPr>
              <a:t>third day </a:t>
            </a:r>
            <a:r>
              <a:rPr lang="en-US" sz="3500" b="1" dirty="0" smtClean="0">
                <a:solidFill>
                  <a:srgbClr val="00B050"/>
                </a:solidFill>
              </a:rPr>
              <a:t>resurrection</a:t>
            </a:r>
          </a:p>
          <a:p>
            <a:r>
              <a:rPr lang="en-US" sz="3500" dirty="0" smtClean="0"/>
              <a:t>Statement</a:t>
            </a:r>
            <a:r>
              <a:rPr lang="en-US" sz="3500" b="1" dirty="0" smtClean="0">
                <a:solidFill>
                  <a:srgbClr val="00B050"/>
                </a:solidFill>
              </a:rPr>
              <a:t> </a:t>
            </a:r>
            <a:r>
              <a:rPr lang="en-US" sz="3500" dirty="0" smtClean="0"/>
              <a:t>later</a:t>
            </a:r>
            <a:r>
              <a:rPr lang="en-US" sz="3500" b="1" dirty="0" smtClean="0">
                <a:solidFill>
                  <a:srgbClr val="00B050"/>
                </a:solidFill>
              </a:rPr>
              <a:t> </a:t>
            </a:r>
            <a:r>
              <a:rPr lang="en-US" sz="3500" b="1" dirty="0" smtClean="0">
                <a:solidFill>
                  <a:srgbClr val="C00000"/>
                </a:solidFill>
              </a:rPr>
              <a:t>perverted</a:t>
            </a:r>
            <a:r>
              <a:rPr lang="en-US" sz="3500" b="1" dirty="0" smtClean="0">
                <a:solidFill>
                  <a:srgbClr val="00B050"/>
                </a:solidFill>
              </a:rPr>
              <a:t> </a:t>
            </a:r>
            <a:r>
              <a:rPr lang="en-US" sz="3500" dirty="0" smtClean="0"/>
              <a:t>by</a:t>
            </a:r>
            <a:r>
              <a:rPr lang="en-US" sz="3500" b="1" dirty="0" smtClean="0">
                <a:solidFill>
                  <a:srgbClr val="00B050"/>
                </a:solidFill>
              </a:rPr>
              <a:t> </a:t>
            </a:r>
            <a:r>
              <a:rPr lang="en-US" sz="3500" dirty="0" smtClean="0">
                <a:solidFill>
                  <a:srgbClr val="C00000"/>
                </a:solidFill>
              </a:rPr>
              <a:t>false</a:t>
            </a:r>
            <a:r>
              <a:rPr lang="en-US" sz="3500" dirty="0" smtClean="0"/>
              <a:t> witnesses </a:t>
            </a:r>
            <a:r>
              <a:rPr lang="en-US" sz="3500" b="1" dirty="0" smtClean="0">
                <a:solidFill>
                  <a:srgbClr val="FF0000"/>
                </a:solidFill>
              </a:rPr>
              <a:t>Matt. 26:59-61</a:t>
            </a:r>
          </a:p>
          <a:p>
            <a:r>
              <a:rPr lang="en-US" sz="3500" dirty="0" smtClean="0"/>
              <a:t>But they </a:t>
            </a:r>
            <a:r>
              <a:rPr lang="en-US" sz="3500" b="1" dirty="0" smtClean="0">
                <a:solidFill>
                  <a:srgbClr val="00B050"/>
                </a:solidFill>
              </a:rPr>
              <a:t>understood</a:t>
            </a:r>
            <a:r>
              <a:rPr lang="en-US" sz="3500" dirty="0" smtClean="0"/>
              <a:t> it </a:t>
            </a:r>
            <a:r>
              <a:rPr lang="en-US" sz="3500" b="1" dirty="0" smtClean="0">
                <a:solidFill>
                  <a:srgbClr val="FF0000"/>
                </a:solidFill>
              </a:rPr>
              <a:t>Matt. 27:62-64</a:t>
            </a:r>
            <a:endParaRPr lang="en-US" sz="3500" b="1" dirty="0">
              <a:solidFill>
                <a:srgbClr val="FF0000"/>
              </a:solidFill>
            </a:endParaRPr>
          </a:p>
          <a:p>
            <a:endParaRPr lang="en-US" sz="35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Types of the </a:t>
            </a:r>
            <a:r>
              <a:rPr lang="en-US" sz="4000" b="1" dirty="0" smtClean="0">
                <a:solidFill>
                  <a:srgbClr val="0070C0"/>
                </a:solidFill>
              </a:rPr>
              <a:t>Third Day </a:t>
            </a:r>
            <a:r>
              <a:rPr lang="en-US" sz="4000" b="1" dirty="0" smtClean="0">
                <a:solidFill>
                  <a:srgbClr val="00B050"/>
                </a:solidFill>
              </a:rPr>
              <a:t>Resurrection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FF0000"/>
                </a:solidFill>
              </a:rPr>
              <a:t>Jonah 1:17 </a:t>
            </a:r>
            <a:r>
              <a:rPr lang="en-US" sz="3500" dirty="0" smtClean="0"/>
              <a:t>(</a:t>
            </a:r>
            <a:r>
              <a:rPr lang="en-US" sz="3500" b="1" dirty="0" smtClean="0">
                <a:solidFill>
                  <a:srgbClr val="FF0000"/>
                </a:solidFill>
              </a:rPr>
              <a:t>Matt. 12:40</a:t>
            </a:r>
            <a:r>
              <a:rPr lang="en-US" sz="3500" dirty="0" smtClean="0"/>
              <a:t>)</a:t>
            </a:r>
          </a:p>
          <a:p>
            <a:r>
              <a:rPr lang="en-US" sz="3500" b="1" dirty="0" smtClean="0">
                <a:solidFill>
                  <a:srgbClr val="00B0F0"/>
                </a:solidFill>
              </a:rPr>
              <a:t>Abraham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b="1" dirty="0" smtClean="0">
                <a:solidFill>
                  <a:srgbClr val="00B050"/>
                </a:solidFill>
              </a:rPr>
              <a:t>offers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b="1" dirty="0" smtClean="0">
                <a:solidFill>
                  <a:srgbClr val="00B0F0"/>
                </a:solidFill>
              </a:rPr>
              <a:t>Isaac</a:t>
            </a:r>
            <a:r>
              <a:rPr lang="en-US" sz="3500" b="1" dirty="0" smtClean="0">
                <a:solidFill>
                  <a:srgbClr val="FF0000"/>
                </a:solidFill>
              </a:rPr>
              <a:t> Genesis 22:1-18 </a:t>
            </a:r>
            <a:r>
              <a:rPr lang="en-US" sz="3500" dirty="0" smtClean="0"/>
              <a:t>(</a:t>
            </a:r>
            <a:r>
              <a:rPr lang="en-US" sz="3500" b="1" dirty="0" smtClean="0">
                <a:solidFill>
                  <a:srgbClr val="FF0000"/>
                </a:solidFill>
              </a:rPr>
              <a:t>Heb. 11:17-19</a:t>
            </a:r>
            <a:r>
              <a:rPr lang="en-US" sz="3500" dirty="0" smtClean="0"/>
              <a:t>)</a:t>
            </a:r>
          </a:p>
          <a:p>
            <a:r>
              <a:rPr lang="en-US" sz="3500" dirty="0" smtClean="0"/>
              <a:t>Pharaoh’s butler </a:t>
            </a:r>
            <a:r>
              <a:rPr lang="en-US" sz="3500" b="1" dirty="0" smtClean="0">
                <a:solidFill>
                  <a:srgbClr val="FF0000"/>
                </a:solidFill>
              </a:rPr>
              <a:t>Gen. 40:12-13,20</a:t>
            </a:r>
          </a:p>
          <a:p>
            <a:r>
              <a:rPr lang="en-US" sz="3500" b="1" dirty="0" smtClean="0">
                <a:solidFill>
                  <a:srgbClr val="0070C0"/>
                </a:solidFill>
              </a:rPr>
              <a:t>Joseph’s brothers </a:t>
            </a:r>
            <a:r>
              <a:rPr lang="en-US" sz="3500" b="1" dirty="0" smtClean="0"/>
              <a:t>imprisoned</a:t>
            </a:r>
            <a:r>
              <a:rPr lang="en-US" sz="3500" b="1" dirty="0" smtClean="0">
                <a:solidFill>
                  <a:srgbClr val="FF0000"/>
                </a:solidFill>
              </a:rPr>
              <a:t> </a:t>
            </a:r>
            <a:r>
              <a:rPr lang="en-US" sz="3500" b="1" dirty="0" smtClean="0">
                <a:solidFill>
                  <a:srgbClr val="0070C0"/>
                </a:solidFill>
              </a:rPr>
              <a:t>3 days </a:t>
            </a:r>
            <a:r>
              <a:rPr lang="en-US" sz="3500" b="1" dirty="0" smtClean="0">
                <a:solidFill>
                  <a:srgbClr val="FF0000"/>
                </a:solidFill>
              </a:rPr>
              <a:t>Gen. 42:17-18 </a:t>
            </a:r>
            <a:r>
              <a:rPr lang="en-US" sz="3500" i="1" dirty="0" smtClean="0">
                <a:solidFill>
                  <a:srgbClr val="002060"/>
                </a:solidFill>
              </a:rPr>
              <a:t>do this and </a:t>
            </a:r>
            <a:r>
              <a:rPr lang="en-US" sz="3500" b="1" i="1" dirty="0" smtClean="0">
                <a:solidFill>
                  <a:srgbClr val="002060"/>
                </a:solidFill>
              </a:rPr>
              <a:t>live </a:t>
            </a:r>
          </a:p>
          <a:p>
            <a:r>
              <a:rPr lang="en-US" sz="3500" b="1" dirty="0" smtClean="0">
                <a:solidFill>
                  <a:srgbClr val="FF0000"/>
                </a:solidFill>
              </a:rPr>
              <a:t>Exodus 10:21-23 </a:t>
            </a:r>
            <a:r>
              <a:rPr lang="en-US" sz="3500" i="1" dirty="0" smtClean="0">
                <a:solidFill>
                  <a:srgbClr val="002060"/>
                </a:solidFill>
              </a:rPr>
              <a:t>nor did anyone </a:t>
            </a:r>
            <a:r>
              <a:rPr lang="en-US" sz="3500" b="1" i="1" dirty="0" smtClean="0">
                <a:solidFill>
                  <a:srgbClr val="002060"/>
                </a:solidFill>
              </a:rPr>
              <a:t>rise</a:t>
            </a:r>
            <a:r>
              <a:rPr lang="en-US" sz="3500" i="1" dirty="0" smtClean="0">
                <a:solidFill>
                  <a:srgbClr val="002060"/>
                </a:solidFill>
              </a:rPr>
              <a:t> from his place </a:t>
            </a:r>
            <a:r>
              <a:rPr lang="en-US" sz="3500" b="1" i="1" dirty="0" smtClean="0">
                <a:solidFill>
                  <a:srgbClr val="002060"/>
                </a:solidFill>
              </a:rPr>
              <a:t>for three days</a:t>
            </a:r>
          </a:p>
          <a:p>
            <a:r>
              <a:rPr lang="en-US" sz="3500" dirty="0" smtClean="0"/>
              <a:t>Spies’ refuge for </a:t>
            </a:r>
            <a:r>
              <a:rPr lang="en-US" sz="3500" b="1" dirty="0" smtClean="0">
                <a:solidFill>
                  <a:srgbClr val="0070C0"/>
                </a:solidFill>
              </a:rPr>
              <a:t>3 days </a:t>
            </a:r>
            <a:r>
              <a:rPr lang="en-US" sz="3500" b="1" dirty="0" smtClean="0">
                <a:solidFill>
                  <a:srgbClr val="FF0000"/>
                </a:solidFill>
              </a:rPr>
              <a:t>Joshua 2:16,22</a:t>
            </a:r>
            <a:endParaRPr lang="en-US" sz="3500" b="1" dirty="0">
              <a:solidFill>
                <a:srgbClr val="FF0000"/>
              </a:solidFill>
            </a:endParaRPr>
          </a:p>
          <a:p>
            <a:endParaRPr lang="en-US" sz="35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Types of the </a:t>
            </a:r>
            <a:r>
              <a:rPr lang="en-US" sz="4000" b="1" dirty="0" smtClean="0">
                <a:solidFill>
                  <a:srgbClr val="0070C0"/>
                </a:solidFill>
              </a:rPr>
              <a:t>Third Day </a:t>
            </a:r>
            <a:r>
              <a:rPr lang="en-US" sz="4000" b="1" dirty="0" smtClean="0">
                <a:solidFill>
                  <a:srgbClr val="00B050"/>
                </a:solidFill>
              </a:rPr>
              <a:t>Resurrection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sz="3500" dirty="0" err="1" smtClean="0"/>
              <a:t>Gibeonites</a:t>
            </a:r>
            <a:r>
              <a:rPr lang="en-US" sz="3500" dirty="0" smtClean="0"/>
              <a:t> preserved after </a:t>
            </a:r>
            <a:r>
              <a:rPr lang="en-US" sz="3500" b="1" dirty="0" smtClean="0">
                <a:solidFill>
                  <a:srgbClr val="0070C0"/>
                </a:solidFill>
              </a:rPr>
              <a:t>3 days </a:t>
            </a:r>
            <a:r>
              <a:rPr lang="en-US" sz="3500" dirty="0" smtClean="0"/>
              <a:t>by an </a:t>
            </a:r>
            <a:r>
              <a:rPr lang="en-US" sz="3500" b="1" dirty="0" smtClean="0">
                <a:solidFill>
                  <a:srgbClr val="0070C0"/>
                </a:solidFill>
              </a:rPr>
              <a:t>oath </a:t>
            </a:r>
            <a:r>
              <a:rPr lang="en-US" sz="3500" b="1" dirty="0" smtClean="0">
                <a:solidFill>
                  <a:srgbClr val="FF0000"/>
                </a:solidFill>
              </a:rPr>
              <a:t>Joshua 9:16-20 </a:t>
            </a:r>
            <a:r>
              <a:rPr lang="en-US" sz="3500" dirty="0" smtClean="0"/>
              <a:t>(</a:t>
            </a:r>
            <a:r>
              <a:rPr lang="en-US" sz="3500" b="1" dirty="0" smtClean="0">
                <a:solidFill>
                  <a:srgbClr val="FF0000"/>
                </a:solidFill>
              </a:rPr>
              <a:t>Psalm 110:4</a:t>
            </a:r>
            <a:r>
              <a:rPr lang="en-US" sz="3500" dirty="0" smtClean="0"/>
              <a:t>,</a:t>
            </a:r>
            <a:r>
              <a:rPr lang="en-US" sz="3500" b="1" dirty="0" smtClean="0">
                <a:solidFill>
                  <a:srgbClr val="FF0000"/>
                </a:solidFill>
              </a:rPr>
              <a:t> Matt. 26:61-64</a:t>
            </a:r>
            <a:r>
              <a:rPr lang="en-US" sz="3500" dirty="0" smtClean="0"/>
              <a:t>;</a:t>
            </a:r>
            <a:r>
              <a:rPr lang="en-US" sz="3500" b="1" dirty="0" smtClean="0">
                <a:solidFill>
                  <a:srgbClr val="FF0000"/>
                </a:solidFill>
              </a:rPr>
              <a:t> Acts 2:34-35</a:t>
            </a:r>
            <a:r>
              <a:rPr lang="en-US" sz="3500" dirty="0" smtClean="0"/>
              <a:t>)</a:t>
            </a:r>
          </a:p>
          <a:p>
            <a:r>
              <a:rPr lang="en-US" sz="3500" b="1" dirty="0" smtClean="0">
                <a:solidFill>
                  <a:srgbClr val="00B050"/>
                </a:solidFill>
              </a:rPr>
              <a:t>Cleansing</a:t>
            </a:r>
            <a:r>
              <a:rPr lang="en-US" sz="3500" dirty="0" smtClean="0"/>
              <a:t> Israel of </a:t>
            </a:r>
            <a:r>
              <a:rPr lang="en-US" sz="3500" dirty="0" err="1" smtClean="0"/>
              <a:t>Gibeah</a:t>
            </a:r>
            <a:r>
              <a:rPr lang="en-US" sz="3500" dirty="0" smtClean="0"/>
              <a:t>, Benjamin’s </a:t>
            </a:r>
            <a:r>
              <a:rPr lang="en-US" sz="3500" b="1" dirty="0" smtClean="0">
                <a:solidFill>
                  <a:srgbClr val="C00000"/>
                </a:solidFill>
              </a:rPr>
              <a:t>sin</a:t>
            </a:r>
            <a:r>
              <a:rPr lang="en-US" sz="3500" dirty="0" smtClean="0"/>
              <a:t> </a:t>
            </a:r>
            <a:r>
              <a:rPr lang="en-US" sz="3500" b="1" dirty="0" smtClean="0">
                <a:solidFill>
                  <a:srgbClr val="FF0000"/>
                </a:solidFill>
              </a:rPr>
              <a:t>Judges 20:18-28 </a:t>
            </a:r>
            <a:r>
              <a:rPr lang="en-US" sz="3500" b="1" dirty="0" smtClean="0">
                <a:solidFill>
                  <a:srgbClr val="0070C0"/>
                </a:solidFill>
              </a:rPr>
              <a:t>third day </a:t>
            </a:r>
            <a:r>
              <a:rPr lang="en-US" sz="3500" b="1" dirty="0" smtClean="0">
                <a:solidFill>
                  <a:srgbClr val="7030A0"/>
                </a:solidFill>
              </a:rPr>
              <a:t>victory</a:t>
            </a:r>
          </a:p>
          <a:p>
            <a:r>
              <a:rPr lang="en-US" sz="3500" dirty="0" smtClean="0"/>
              <a:t>Donkeys </a:t>
            </a:r>
            <a:r>
              <a:rPr lang="en-US" sz="3500" b="1" dirty="0" smtClean="0"/>
              <a:t>lost</a:t>
            </a:r>
            <a:r>
              <a:rPr lang="en-US" sz="3500" dirty="0" smtClean="0"/>
              <a:t> </a:t>
            </a:r>
            <a:r>
              <a:rPr lang="en-US" sz="3500" b="1" dirty="0" smtClean="0">
                <a:solidFill>
                  <a:srgbClr val="7030A0"/>
                </a:solidFill>
              </a:rPr>
              <a:t>3 days </a:t>
            </a:r>
            <a:r>
              <a:rPr lang="en-US" sz="3500" dirty="0" smtClean="0"/>
              <a:t>then </a:t>
            </a:r>
            <a:r>
              <a:rPr lang="en-US" sz="3500" b="1" dirty="0" smtClean="0">
                <a:solidFill>
                  <a:srgbClr val="00B050"/>
                </a:solidFill>
              </a:rPr>
              <a:t>found</a:t>
            </a:r>
            <a:r>
              <a:rPr lang="en-US" sz="3500" dirty="0" smtClean="0"/>
              <a:t> </a:t>
            </a:r>
            <a:r>
              <a:rPr lang="en-US" sz="3500" b="1" dirty="0" smtClean="0">
                <a:solidFill>
                  <a:srgbClr val="FF0000"/>
                </a:solidFill>
              </a:rPr>
              <a:t>1 Sam. 9:20 </a:t>
            </a:r>
            <a:r>
              <a:rPr lang="en-US" sz="3500" dirty="0" smtClean="0"/>
              <a:t>Saul made </a:t>
            </a:r>
            <a:r>
              <a:rPr lang="en-US" sz="3500" b="1" dirty="0" smtClean="0">
                <a:solidFill>
                  <a:srgbClr val="7030A0"/>
                </a:solidFill>
              </a:rPr>
              <a:t>king </a:t>
            </a:r>
            <a:r>
              <a:rPr lang="en-US" sz="3500" b="1" dirty="0" smtClean="0">
                <a:solidFill>
                  <a:srgbClr val="FF0000"/>
                </a:solidFill>
              </a:rPr>
              <a:t>1 Sam. 10:1</a:t>
            </a:r>
          </a:p>
          <a:p>
            <a:r>
              <a:rPr lang="en-US" sz="3500" b="1" dirty="0" smtClean="0">
                <a:solidFill>
                  <a:srgbClr val="FF0000"/>
                </a:solidFill>
              </a:rPr>
              <a:t>1 Sam. 30:1 </a:t>
            </a:r>
            <a:r>
              <a:rPr lang="en-US" sz="3500" b="1" i="1" dirty="0" smtClean="0">
                <a:solidFill>
                  <a:srgbClr val="0070C0"/>
                </a:solidFill>
              </a:rPr>
              <a:t>third day</a:t>
            </a:r>
            <a:r>
              <a:rPr lang="en-US" sz="3500" b="1" dirty="0" smtClean="0">
                <a:solidFill>
                  <a:srgbClr val="0070C0"/>
                </a:solidFill>
              </a:rPr>
              <a:t> </a:t>
            </a:r>
            <a:r>
              <a:rPr lang="en-US" sz="3500" b="1" dirty="0" smtClean="0">
                <a:solidFill>
                  <a:srgbClr val="FF0000"/>
                </a:solidFill>
              </a:rPr>
              <a:t>v.11-15</a:t>
            </a:r>
            <a:r>
              <a:rPr lang="en-US" sz="3500" b="1" dirty="0" smtClean="0">
                <a:solidFill>
                  <a:srgbClr val="0070C0"/>
                </a:solidFill>
              </a:rPr>
              <a:t> </a:t>
            </a:r>
            <a:r>
              <a:rPr lang="en-US" sz="3500" b="1" dirty="0" smtClean="0"/>
              <a:t>Egyptian slave </a:t>
            </a:r>
            <a:r>
              <a:rPr lang="en-US" sz="3500" b="1" dirty="0" smtClean="0">
                <a:solidFill>
                  <a:srgbClr val="00B050"/>
                </a:solidFill>
              </a:rPr>
              <a:t>fed</a:t>
            </a:r>
            <a:r>
              <a:rPr lang="en-US" sz="3500" dirty="0" smtClean="0"/>
              <a:t>,</a:t>
            </a:r>
            <a:r>
              <a:rPr lang="en-US" sz="3500" b="1" dirty="0" smtClean="0">
                <a:solidFill>
                  <a:srgbClr val="0070C0"/>
                </a:solidFill>
              </a:rPr>
              <a:t> </a:t>
            </a:r>
            <a:r>
              <a:rPr lang="en-US" sz="3500" b="1" dirty="0" smtClean="0">
                <a:solidFill>
                  <a:srgbClr val="00B0F0"/>
                </a:solidFill>
              </a:rPr>
              <a:t>freed </a:t>
            </a:r>
            <a:r>
              <a:rPr lang="en-US" sz="3500" b="1" dirty="0" smtClean="0">
                <a:solidFill>
                  <a:srgbClr val="FF0000"/>
                </a:solidFill>
              </a:rPr>
              <a:t>v.16-20</a:t>
            </a:r>
            <a:r>
              <a:rPr lang="en-US" sz="3500" b="1" dirty="0" smtClean="0">
                <a:solidFill>
                  <a:srgbClr val="00B0F0"/>
                </a:solidFill>
              </a:rPr>
              <a:t> </a:t>
            </a:r>
            <a:r>
              <a:rPr lang="en-US" sz="3500" b="1" i="1" dirty="0" smtClean="0">
                <a:solidFill>
                  <a:srgbClr val="0070C0"/>
                </a:solidFill>
              </a:rPr>
              <a:t>David’s spoil</a:t>
            </a:r>
            <a:r>
              <a:rPr lang="en-US" sz="3500" b="1" dirty="0" smtClean="0">
                <a:solidFill>
                  <a:srgbClr val="0070C0"/>
                </a:solidFill>
              </a:rPr>
              <a:t> </a:t>
            </a:r>
            <a:r>
              <a:rPr lang="en-US" sz="3500" dirty="0" smtClean="0"/>
              <a:t>(</a:t>
            </a:r>
            <a:r>
              <a:rPr lang="en-US" sz="3500" b="1" dirty="0">
                <a:solidFill>
                  <a:srgbClr val="FF0000"/>
                </a:solidFill>
              </a:rPr>
              <a:t>I</a:t>
            </a:r>
            <a:r>
              <a:rPr lang="en-US" sz="3500" b="1" dirty="0" smtClean="0">
                <a:solidFill>
                  <a:srgbClr val="FF0000"/>
                </a:solidFill>
              </a:rPr>
              <a:t>s. 53:12</a:t>
            </a:r>
            <a:r>
              <a:rPr lang="en-US" sz="3500" dirty="0" smtClean="0"/>
              <a:t>)</a:t>
            </a:r>
            <a:endParaRPr lang="en-US" sz="3500" i="1" dirty="0"/>
          </a:p>
          <a:p>
            <a:endParaRPr lang="en-US" sz="35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Types of the </a:t>
            </a:r>
            <a:r>
              <a:rPr lang="en-US" sz="4000" b="1" dirty="0" smtClean="0">
                <a:solidFill>
                  <a:srgbClr val="0070C0"/>
                </a:solidFill>
              </a:rPr>
              <a:t>Third Day </a:t>
            </a:r>
            <a:r>
              <a:rPr lang="en-US" sz="4000" b="1" dirty="0" smtClean="0">
                <a:solidFill>
                  <a:srgbClr val="00B050"/>
                </a:solidFill>
              </a:rPr>
              <a:t>Resurrection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3 day </a:t>
            </a:r>
            <a:r>
              <a:rPr lang="en-US" sz="3600" dirty="0" smtClean="0"/>
              <a:t>plague </a:t>
            </a:r>
            <a:r>
              <a:rPr lang="en-US" sz="3600" b="1" dirty="0" smtClean="0"/>
              <a:t>stopped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0070C0"/>
                </a:solidFill>
              </a:rPr>
              <a:t>temple</a:t>
            </a:r>
            <a:r>
              <a:rPr lang="en-US" sz="3600" dirty="0" smtClean="0"/>
              <a:t> built </a:t>
            </a:r>
            <a:r>
              <a:rPr lang="en-US" sz="3600" b="1" dirty="0" smtClean="0">
                <a:solidFill>
                  <a:srgbClr val="FF0000"/>
                </a:solidFill>
              </a:rPr>
              <a:t>2 </a:t>
            </a:r>
            <a:r>
              <a:rPr lang="en-US" sz="3600" b="1" dirty="0" smtClean="0">
                <a:solidFill>
                  <a:srgbClr val="FF0000"/>
                </a:solidFill>
              </a:rPr>
              <a:t>Sam. </a:t>
            </a:r>
            <a:r>
              <a:rPr lang="en-US" sz="3600" b="1" dirty="0" smtClean="0">
                <a:solidFill>
                  <a:srgbClr val="FF0000"/>
                </a:solidFill>
              </a:rPr>
              <a:t>24:11-25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 </a:t>
            </a:r>
            <a:r>
              <a:rPr lang="en-US" sz="3600" b="1" dirty="0" smtClean="0">
                <a:solidFill>
                  <a:srgbClr val="FF0000"/>
                </a:solidFill>
              </a:rPr>
              <a:t>Chron. </a:t>
            </a:r>
            <a:r>
              <a:rPr lang="en-US" sz="3600" b="1" dirty="0" smtClean="0">
                <a:solidFill>
                  <a:srgbClr val="FF0000"/>
                </a:solidFill>
              </a:rPr>
              <a:t>21:12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2 Chron. 20:25 </a:t>
            </a:r>
            <a:r>
              <a:rPr lang="en-US" sz="3600" b="1" dirty="0" smtClean="0">
                <a:solidFill>
                  <a:srgbClr val="00B050"/>
                </a:solidFill>
              </a:rPr>
              <a:t>gathered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spoil</a:t>
            </a:r>
            <a:r>
              <a:rPr lang="en-US" sz="3600" dirty="0" smtClean="0"/>
              <a:t> for </a:t>
            </a:r>
            <a:r>
              <a:rPr lang="en-US" sz="3600" b="1" dirty="0" smtClean="0">
                <a:solidFill>
                  <a:srgbClr val="0070C0"/>
                </a:solidFill>
              </a:rPr>
              <a:t>three days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Col. 2:14-15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2 </a:t>
            </a:r>
            <a:r>
              <a:rPr lang="en-US" sz="3600" b="1" dirty="0" smtClean="0">
                <a:solidFill>
                  <a:srgbClr val="FF0000"/>
                </a:solidFill>
              </a:rPr>
              <a:t>Kings 2:9-11,12-18 </a:t>
            </a:r>
            <a:r>
              <a:rPr lang="en-US" sz="3600" dirty="0" smtClean="0"/>
              <a:t>Elijah </a:t>
            </a:r>
            <a:r>
              <a:rPr lang="en-US" sz="3600" b="1" dirty="0" smtClean="0"/>
              <a:t>did not die </a:t>
            </a:r>
            <a:r>
              <a:rPr lang="en-US" sz="3600" b="1" dirty="0" smtClean="0">
                <a:solidFill>
                  <a:srgbClr val="00B050"/>
                </a:solidFill>
              </a:rPr>
              <a:t>confirmed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three days later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2 Kings 20:5-8 </a:t>
            </a:r>
            <a:r>
              <a:rPr lang="en-US" sz="3600" dirty="0" smtClean="0"/>
              <a:t>Hezekiah’s </a:t>
            </a:r>
            <a:r>
              <a:rPr lang="en-US" sz="3600" b="1" dirty="0" smtClean="0">
                <a:solidFill>
                  <a:srgbClr val="00B050"/>
                </a:solidFill>
              </a:rPr>
              <a:t>life saved </a:t>
            </a:r>
            <a:r>
              <a:rPr lang="en-US" sz="3600" dirty="0" smtClean="0"/>
              <a:t>and </a:t>
            </a:r>
            <a:r>
              <a:rPr lang="en-US" sz="3600" b="1" dirty="0" smtClean="0">
                <a:solidFill>
                  <a:srgbClr val="00B050"/>
                </a:solidFill>
              </a:rPr>
              <a:t>lengthened </a:t>
            </a:r>
            <a:r>
              <a:rPr lang="en-US" sz="3600" dirty="0" smtClean="0"/>
              <a:t>(</a:t>
            </a:r>
            <a:r>
              <a:rPr lang="en-US" sz="3600" i="1" dirty="0" smtClean="0">
                <a:solidFill>
                  <a:srgbClr val="002060"/>
                </a:solidFill>
              </a:rPr>
              <a:t>prolonged</a:t>
            </a:r>
            <a:r>
              <a:rPr lang="en-US" sz="3600" dirty="0" smtClean="0"/>
              <a:t>)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Is. 53:10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Types of the </a:t>
            </a:r>
            <a:r>
              <a:rPr lang="en-US" sz="4000" b="1" dirty="0" smtClean="0">
                <a:solidFill>
                  <a:srgbClr val="0070C0"/>
                </a:solidFill>
              </a:rPr>
              <a:t>Third Day </a:t>
            </a:r>
            <a:r>
              <a:rPr lang="en-US" sz="4000" b="1" dirty="0" smtClean="0">
                <a:solidFill>
                  <a:srgbClr val="00B050"/>
                </a:solidFill>
              </a:rPr>
              <a:t>Resurrection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Spiritual restoration </a:t>
            </a:r>
            <a:r>
              <a:rPr lang="en-US" sz="3600" dirty="0" smtClean="0"/>
              <a:t>after </a:t>
            </a:r>
            <a:r>
              <a:rPr lang="en-US" sz="3600" b="1" dirty="0" smtClean="0">
                <a:solidFill>
                  <a:srgbClr val="0070C0"/>
                </a:solidFill>
              </a:rPr>
              <a:t>three days </a:t>
            </a:r>
            <a:r>
              <a:rPr lang="en-US" sz="3600" b="1" dirty="0" smtClean="0"/>
              <a:t>Ezra 9:7-12</a:t>
            </a:r>
            <a:r>
              <a:rPr lang="en-US" sz="3600" dirty="0" smtClean="0"/>
              <a:t>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Esther </a:t>
            </a:r>
            <a:r>
              <a:rPr lang="en-US" sz="3600" b="1" dirty="0" smtClean="0">
                <a:solidFill>
                  <a:srgbClr val="FF0000"/>
                </a:solidFill>
              </a:rPr>
              <a:t>4:16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5:1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Hosea </a:t>
            </a:r>
            <a:r>
              <a:rPr lang="en-US" sz="3600" b="1" dirty="0" smtClean="0">
                <a:solidFill>
                  <a:srgbClr val="FF0000"/>
                </a:solidFill>
              </a:rPr>
              <a:t>6:1-2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11:1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  <a:r>
              <a:rPr lang="en-US" sz="3600" dirty="0" smtClean="0"/>
              <a:t> </a:t>
            </a:r>
            <a:r>
              <a:rPr lang="en-US" sz="3600" b="1" dirty="0" smtClean="0"/>
              <a:t>–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Israel</a:t>
            </a:r>
            <a:r>
              <a:rPr lang="en-US" sz="3600" dirty="0" smtClean="0"/>
              <a:t> parallel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15:32 </a:t>
            </a:r>
            <a:r>
              <a:rPr lang="en-US" sz="3600" dirty="0" smtClean="0"/>
              <a:t>hungry then </a:t>
            </a:r>
            <a:r>
              <a:rPr lang="en-US" sz="3600" b="1" dirty="0" smtClean="0">
                <a:solidFill>
                  <a:srgbClr val="00B050"/>
                </a:solidFill>
              </a:rPr>
              <a:t>fed</a:t>
            </a:r>
            <a:r>
              <a:rPr lang="en-US" sz="3600" dirty="0" smtClean="0"/>
              <a:t> the </a:t>
            </a:r>
            <a:r>
              <a:rPr lang="en-US" sz="3600" b="1" dirty="0" smtClean="0">
                <a:solidFill>
                  <a:srgbClr val="0070C0"/>
                </a:solidFill>
              </a:rPr>
              <a:t>third </a:t>
            </a:r>
            <a:r>
              <a:rPr lang="en-US" sz="3600" b="1" dirty="0" smtClean="0">
                <a:solidFill>
                  <a:srgbClr val="0070C0"/>
                </a:solidFill>
              </a:rPr>
              <a:t>day see</a:t>
            </a:r>
            <a:endParaRPr lang="en-US" sz="3600" dirty="0" smtClean="0"/>
          </a:p>
          <a:p>
            <a:r>
              <a:rPr lang="en-US" sz="3600" dirty="0" smtClean="0"/>
              <a:t>Saul </a:t>
            </a:r>
            <a:r>
              <a:rPr lang="en-US" sz="3600" dirty="0" smtClean="0"/>
              <a:t>fasted </a:t>
            </a:r>
            <a:r>
              <a:rPr lang="en-US" sz="3600" b="1" dirty="0" smtClean="0">
                <a:solidFill>
                  <a:srgbClr val="0070C0"/>
                </a:solidFill>
              </a:rPr>
              <a:t>three days </a:t>
            </a:r>
            <a:r>
              <a:rPr lang="en-US" sz="3600" b="1" dirty="0" smtClean="0">
                <a:solidFill>
                  <a:srgbClr val="FF0000"/>
                </a:solidFill>
              </a:rPr>
              <a:t>Acts 9:9 </a:t>
            </a:r>
            <a:r>
              <a:rPr lang="en-US" sz="3600" dirty="0" smtClean="0">
                <a:solidFill>
                  <a:srgbClr val="0070C0"/>
                </a:solidFill>
              </a:rPr>
              <a:t>penitent</a:t>
            </a:r>
            <a:r>
              <a:rPr lang="en-US" sz="3600" dirty="0" smtClean="0"/>
              <a:t> but </a:t>
            </a:r>
            <a:r>
              <a:rPr lang="en-US" sz="3600" b="1" dirty="0" smtClean="0"/>
              <a:t>spiritually dead </a:t>
            </a:r>
            <a:r>
              <a:rPr lang="en-US" sz="3600" b="1" dirty="0" smtClean="0">
                <a:solidFill>
                  <a:srgbClr val="0070C0"/>
                </a:solidFill>
              </a:rPr>
              <a:t>3 days </a:t>
            </a:r>
            <a:r>
              <a:rPr lang="en-US" sz="3600" dirty="0" smtClean="0"/>
              <a:t>then </a:t>
            </a:r>
            <a:r>
              <a:rPr lang="en-US" sz="3600" b="1" dirty="0" smtClean="0">
                <a:solidFill>
                  <a:srgbClr val="0070C0"/>
                </a:solidFill>
              </a:rPr>
              <a:t>buried</a:t>
            </a:r>
            <a:r>
              <a:rPr lang="en-US" sz="3600" dirty="0" smtClean="0"/>
              <a:t>, then raised by faith </a:t>
            </a:r>
            <a:r>
              <a:rPr lang="en-US" sz="3600" b="1" dirty="0" smtClean="0">
                <a:solidFill>
                  <a:srgbClr val="FF0000"/>
                </a:solidFill>
              </a:rPr>
              <a:t>v.18; 22:16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 </a:t>
            </a:r>
            <a:r>
              <a:rPr lang="en-US" sz="3600" b="1" smtClean="0">
                <a:solidFill>
                  <a:srgbClr val="FF0000"/>
                </a:solidFill>
              </a:rPr>
              <a:t>Col. </a:t>
            </a:r>
            <a:r>
              <a:rPr lang="en-US" sz="3600" b="1" dirty="0" smtClean="0">
                <a:solidFill>
                  <a:srgbClr val="FF0000"/>
                </a:solidFill>
              </a:rPr>
              <a:t>2:12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 Corinthians 15:3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For I delivered to you first of all that which I also received: </a:t>
            </a:r>
          </a:p>
          <a:p>
            <a:r>
              <a:rPr lang="en-US" sz="3600" i="1" dirty="0" smtClean="0"/>
              <a:t>that </a:t>
            </a:r>
            <a:r>
              <a:rPr lang="en-US" sz="3600" b="1" i="1" dirty="0" smtClean="0">
                <a:solidFill>
                  <a:srgbClr val="00B0F0"/>
                </a:solidFill>
              </a:rPr>
              <a:t>Christ</a:t>
            </a:r>
            <a:r>
              <a:rPr lang="en-US" sz="3600" b="1" i="1" dirty="0" smtClean="0">
                <a:solidFill>
                  <a:srgbClr val="00B050"/>
                </a:solidFill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died for our sins </a:t>
            </a:r>
            <a:r>
              <a:rPr lang="en-US" sz="3600" i="1" dirty="0" smtClean="0"/>
              <a:t>according to the </a:t>
            </a:r>
            <a:r>
              <a:rPr lang="en-US" sz="3600" b="1" i="1" dirty="0" smtClean="0">
                <a:solidFill>
                  <a:srgbClr val="0070C0"/>
                </a:solidFill>
              </a:rPr>
              <a:t>Scriptures</a:t>
            </a:r>
            <a:r>
              <a:rPr lang="en-US" sz="3600" i="1" dirty="0" smtClean="0"/>
              <a:t>,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 Corinthians 15:3-4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For I delivered to you first of all that which I also received: </a:t>
            </a:r>
          </a:p>
          <a:p>
            <a:r>
              <a:rPr lang="en-US" sz="3600" i="1" dirty="0" smtClean="0"/>
              <a:t>that </a:t>
            </a:r>
            <a:r>
              <a:rPr lang="en-US" sz="3600" i="1" dirty="0" smtClean="0">
                <a:solidFill>
                  <a:srgbClr val="00B0F0"/>
                </a:solidFill>
              </a:rPr>
              <a:t>Christ</a:t>
            </a:r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died for our sins </a:t>
            </a:r>
            <a:r>
              <a:rPr lang="en-US" sz="3600" i="1" dirty="0" smtClean="0"/>
              <a:t>according to the </a:t>
            </a:r>
            <a:r>
              <a:rPr lang="en-US" sz="3600" i="1" dirty="0" smtClean="0">
                <a:solidFill>
                  <a:srgbClr val="0070C0"/>
                </a:solidFill>
              </a:rPr>
              <a:t>Scriptures</a:t>
            </a:r>
            <a:r>
              <a:rPr lang="en-US" sz="3600" i="1" dirty="0" smtClean="0"/>
              <a:t>, </a:t>
            </a:r>
          </a:p>
          <a:p>
            <a:r>
              <a:rPr lang="en-US" sz="3600" i="1" dirty="0" smtClean="0"/>
              <a:t>and that </a:t>
            </a:r>
            <a:r>
              <a:rPr lang="en-US" sz="3600" i="1" dirty="0" smtClean="0">
                <a:solidFill>
                  <a:srgbClr val="00B0F0"/>
                </a:solidFill>
              </a:rPr>
              <a:t>He</a:t>
            </a:r>
            <a:r>
              <a:rPr lang="en-US" sz="3600" i="1" dirty="0" smtClean="0"/>
              <a:t> </a:t>
            </a:r>
            <a:r>
              <a:rPr lang="en-US" sz="3600" b="1" i="1" dirty="0" smtClean="0">
                <a:solidFill>
                  <a:srgbClr val="C75F09"/>
                </a:solidFill>
              </a:rPr>
              <a:t>was buried</a:t>
            </a:r>
            <a:r>
              <a:rPr lang="en-US" sz="3600" i="1" dirty="0" smtClean="0"/>
              <a:t>,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 Corinthians 15:3-4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For I delivered to you first of all that which I also received: </a:t>
            </a:r>
          </a:p>
          <a:p>
            <a:r>
              <a:rPr lang="en-US" sz="3600" i="1" dirty="0" smtClean="0"/>
              <a:t>that </a:t>
            </a:r>
            <a:r>
              <a:rPr lang="en-US" sz="3600" i="1" dirty="0" smtClean="0">
                <a:solidFill>
                  <a:srgbClr val="00B0F0"/>
                </a:solidFill>
              </a:rPr>
              <a:t>Christ</a:t>
            </a:r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died for our sins </a:t>
            </a:r>
            <a:r>
              <a:rPr lang="en-US" sz="3600" i="1" dirty="0" smtClean="0"/>
              <a:t>according to the </a:t>
            </a:r>
            <a:r>
              <a:rPr lang="en-US" sz="3600" i="1" dirty="0" smtClean="0">
                <a:solidFill>
                  <a:srgbClr val="0070C0"/>
                </a:solidFill>
              </a:rPr>
              <a:t>Scriptures</a:t>
            </a:r>
            <a:r>
              <a:rPr lang="en-US" sz="3600" i="1" dirty="0" smtClean="0"/>
              <a:t>, </a:t>
            </a:r>
          </a:p>
          <a:p>
            <a:r>
              <a:rPr lang="en-US" sz="3600" i="1" dirty="0" smtClean="0"/>
              <a:t>and that </a:t>
            </a:r>
            <a:r>
              <a:rPr lang="en-US" sz="3600" i="1" dirty="0" smtClean="0">
                <a:solidFill>
                  <a:srgbClr val="00B0F0"/>
                </a:solidFill>
              </a:rPr>
              <a:t>He</a:t>
            </a:r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was buried</a:t>
            </a:r>
            <a:r>
              <a:rPr lang="en-US" sz="3600" i="1" dirty="0" smtClean="0"/>
              <a:t>, </a:t>
            </a:r>
          </a:p>
          <a:p>
            <a:r>
              <a:rPr lang="en-US" sz="3600" i="1" dirty="0" smtClean="0"/>
              <a:t>and that </a:t>
            </a:r>
            <a:r>
              <a:rPr lang="en-US" sz="3600" b="1" i="1" dirty="0" smtClean="0">
                <a:solidFill>
                  <a:srgbClr val="00B0F0"/>
                </a:solidFill>
              </a:rPr>
              <a:t>He</a:t>
            </a:r>
            <a:r>
              <a:rPr lang="en-US" sz="3600" b="1" i="1" dirty="0" smtClean="0">
                <a:solidFill>
                  <a:srgbClr val="00B050"/>
                </a:solidFill>
              </a:rPr>
              <a:t> rose again</a:t>
            </a:r>
            <a:endParaRPr lang="en-US" sz="3600" i="1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 Corinthians 15:3-4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For I delivered to you first of all that which I also received: </a:t>
            </a:r>
          </a:p>
          <a:p>
            <a:r>
              <a:rPr lang="en-US" sz="3600" i="1" dirty="0" smtClean="0"/>
              <a:t>that </a:t>
            </a:r>
            <a:r>
              <a:rPr lang="en-US" sz="3600" i="1" dirty="0" smtClean="0">
                <a:solidFill>
                  <a:srgbClr val="00B0F0"/>
                </a:solidFill>
              </a:rPr>
              <a:t>Christ</a:t>
            </a:r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died for our sins </a:t>
            </a:r>
            <a:r>
              <a:rPr lang="en-US" sz="3600" i="1" dirty="0" smtClean="0"/>
              <a:t>according to the </a:t>
            </a:r>
            <a:r>
              <a:rPr lang="en-US" sz="3600" i="1" dirty="0" smtClean="0">
                <a:solidFill>
                  <a:srgbClr val="0070C0"/>
                </a:solidFill>
              </a:rPr>
              <a:t>Scriptures</a:t>
            </a:r>
            <a:r>
              <a:rPr lang="en-US" sz="3600" i="1" dirty="0" smtClean="0"/>
              <a:t>, </a:t>
            </a:r>
          </a:p>
          <a:p>
            <a:r>
              <a:rPr lang="en-US" sz="3600" i="1" dirty="0" smtClean="0"/>
              <a:t>and that </a:t>
            </a:r>
            <a:r>
              <a:rPr lang="en-US" sz="3600" i="1" dirty="0" smtClean="0">
                <a:solidFill>
                  <a:srgbClr val="00B0F0"/>
                </a:solidFill>
              </a:rPr>
              <a:t>He</a:t>
            </a:r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was buried</a:t>
            </a:r>
            <a:r>
              <a:rPr lang="en-US" sz="3600" i="1" dirty="0" smtClean="0"/>
              <a:t>, </a:t>
            </a:r>
          </a:p>
          <a:p>
            <a:r>
              <a:rPr lang="en-US" sz="3600" i="1" dirty="0" smtClean="0"/>
              <a:t>and that </a:t>
            </a:r>
            <a:r>
              <a:rPr lang="en-US" sz="3600" i="1" dirty="0" smtClean="0">
                <a:solidFill>
                  <a:srgbClr val="00B0F0"/>
                </a:solidFill>
              </a:rPr>
              <a:t>He</a:t>
            </a:r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rgbClr val="00B050"/>
                </a:solidFill>
              </a:rPr>
              <a:t>rose again </a:t>
            </a:r>
            <a:r>
              <a:rPr lang="en-US" sz="3600" b="1" i="1" dirty="0" smtClean="0">
                <a:solidFill>
                  <a:srgbClr val="0070C0"/>
                </a:solidFill>
              </a:rPr>
              <a:t>the third day</a:t>
            </a:r>
            <a:endParaRPr lang="en-US" sz="3600" i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 Corinthians 15:3-4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For I delivered to you first of all that which I also received: </a:t>
            </a:r>
          </a:p>
          <a:p>
            <a:r>
              <a:rPr lang="en-US" sz="3600" i="1" dirty="0" smtClean="0"/>
              <a:t>that </a:t>
            </a:r>
            <a:r>
              <a:rPr lang="en-US" sz="3600" i="1" dirty="0" smtClean="0">
                <a:solidFill>
                  <a:srgbClr val="00B0F0"/>
                </a:solidFill>
              </a:rPr>
              <a:t>Christ</a:t>
            </a:r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died for our sins </a:t>
            </a:r>
            <a:r>
              <a:rPr lang="en-US" sz="3600" i="1" dirty="0" smtClean="0"/>
              <a:t>according to the </a:t>
            </a:r>
            <a:r>
              <a:rPr lang="en-US" sz="3600" i="1" dirty="0" smtClean="0">
                <a:solidFill>
                  <a:srgbClr val="0070C0"/>
                </a:solidFill>
              </a:rPr>
              <a:t>Scriptures</a:t>
            </a:r>
            <a:r>
              <a:rPr lang="en-US" sz="3600" i="1" dirty="0" smtClean="0"/>
              <a:t>, </a:t>
            </a:r>
          </a:p>
          <a:p>
            <a:r>
              <a:rPr lang="en-US" sz="3600" i="1" dirty="0" smtClean="0"/>
              <a:t>and that </a:t>
            </a:r>
            <a:r>
              <a:rPr lang="en-US" sz="3600" i="1" dirty="0" smtClean="0">
                <a:solidFill>
                  <a:srgbClr val="00B0F0"/>
                </a:solidFill>
              </a:rPr>
              <a:t>He</a:t>
            </a:r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was buried</a:t>
            </a:r>
            <a:r>
              <a:rPr lang="en-US" sz="3600" i="1" dirty="0" smtClean="0"/>
              <a:t>, </a:t>
            </a:r>
          </a:p>
          <a:p>
            <a:r>
              <a:rPr lang="en-US" sz="3600" i="1" dirty="0" smtClean="0"/>
              <a:t>and that </a:t>
            </a:r>
            <a:r>
              <a:rPr lang="en-US" sz="3600" i="1" dirty="0" smtClean="0">
                <a:solidFill>
                  <a:srgbClr val="00B0F0"/>
                </a:solidFill>
              </a:rPr>
              <a:t>He</a:t>
            </a:r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rgbClr val="00B050"/>
                </a:solidFill>
              </a:rPr>
              <a:t>rose again </a:t>
            </a:r>
            <a:r>
              <a:rPr lang="en-US" sz="3600" i="1" dirty="0" smtClean="0">
                <a:solidFill>
                  <a:srgbClr val="0070C0"/>
                </a:solidFill>
              </a:rPr>
              <a:t>the third day </a:t>
            </a:r>
            <a:r>
              <a:rPr lang="en-US" sz="3600" i="1" dirty="0" smtClean="0"/>
              <a:t>according to the </a:t>
            </a:r>
            <a:r>
              <a:rPr lang="en-US" sz="3600" b="1" i="1" dirty="0" smtClean="0">
                <a:solidFill>
                  <a:srgbClr val="0070C0"/>
                </a:solidFill>
              </a:rPr>
              <a:t>Scriptures</a:t>
            </a:r>
            <a:r>
              <a:rPr lang="en-US" sz="3600" i="1" dirty="0" smtClean="0"/>
              <a:t>,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1 Corinthians 15:3-5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For I delivered to you first of all that which I also received: </a:t>
            </a:r>
          </a:p>
          <a:p>
            <a:r>
              <a:rPr lang="en-US" sz="3600" i="1" dirty="0" smtClean="0"/>
              <a:t>that </a:t>
            </a:r>
            <a:r>
              <a:rPr lang="en-US" sz="3600" i="1" dirty="0" smtClean="0">
                <a:solidFill>
                  <a:srgbClr val="00B0F0"/>
                </a:solidFill>
              </a:rPr>
              <a:t>Christ</a:t>
            </a:r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died for our sins </a:t>
            </a:r>
            <a:r>
              <a:rPr lang="en-US" sz="3600" i="1" dirty="0" smtClean="0"/>
              <a:t>according to the </a:t>
            </a:r>
            <a:r>
              <a:rPr lang="en-US" sz="3600" i="1" dirty="0" smtClean="0">
                <a:solidFill>
                  <a:srgbClr val="0070C0"/>
                </a:solidFill>
              </a:rPr>
              <a:t>Scriptures</a:t>
            </a:r>
            <a:r>
              <a:rPr lang="en-US" sz="3600" i="1" dirty="0" smtClean="0"/>
              <a:t>, </a:t>
            </a:r>
          </a:p>
          <a:p>
            <a:r>
              <a:rPr lang="en-US" sz="3600" i="1" dirty="0" smtClean="0"/>
              <a:t>and that </a:t>
            </a:r>
            <a:r>
              <a:rPr lang="en-US" sz="3600" i="1" dirty="0" smtClean="0">
                <a:solidFill>
                  <a:srgbClr val="00B0F0"/>
                </a:solidFill>
              </a:rPr>
              <a:t>He</a:t>
            </a:r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was buried</a:t>
            </a:r>
            <a:r>
              <a:rPr lang="en-US" sz="3600" i="1" dirty="0" smtClean="0"/>
              <a:t>, </a:t>
            </a:r>
          </a:p>
          <a:p>
            <a:r>
              <a:rPr lang="en-US" sz="3600" i="1" dirty="0" smtClean="0"/>
              <a:t>and that </a:t>
            </a:r>
            <a:r>
              <a:rPr lang="en-US" sz="3600" i="1" dirty="0" smtClean="0">
                <a:solidFill>
                  <a:srgbClr val="00B0F0"/>
                </a:solidFill>
              </a:rPr>
              <a:t>He</a:t>
            </a:r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rgbClr val="00B050"/>
                </a:solidFill>
              </a:rPr>
              <a:t>rose again </a:t>
            </a:r>
            <a:r>
              <a:rPr lang="en-US" sz="3600" i="1" dirty="0" smtClean="0">
                <a:solidFill>
                  <a:srgbClr val="0070C0"/>
                </a:solidFill>
              </a:rPr>
              <a:t>the third day </a:t>
            </a:r>
            <a:r>
              <a:rPr lang="en-US" sz="3600" i="1" dirty="0" smtClean="0"/>
              <a:t>according to the </a:t>
            </a:r>
            <a:r>
              <a:rPr lang="en-US" sz="3600" i="1" dirty="0" smtClean="0">
                <a:solidFill>
                  <a:srgbClr val="0070C0"/>
                </a:solidFill>
              </a:rPr>
              <a:t>Scriptures</a:t>
            </a:r>
            <a:r>
              <a:rPr lang="en-US" sz="3600" i="1" dirty="0" smtClean="0"/>
              <a:t>, </a:t>
            </a:r>
          </a:p>
          <a:p>
            <a:r>
              <a:rPr lang="en-US" sz="3600" i="1" dirty="0" smtClean="0"/>
              <a:t>and that </a:t>
            </a:r>
            <a:r>
              <a:rPr lang="en-US" sz="3600" i="1" dirty="0" smtClean="0">
                <a:solidFill>
                  <a:srgbClr val="00B0F0"/>
                </a:solidFill>
              </a:rPr>
              <a:t>He</a:t>
            </a:r>
            <a:r>
              <a:rPr lang="en-US" sz="3600" i="1" dirty="0" smtClean="0"/>
              <a:t> </a:t>
            </a:r>
            <a:r>
              <a:rPr lang="en-US" sz="3600" b="1" i="1" dirty="0" smtClean="0">
                <a:solidFill>
                  <a:srgbClr val="00B050"/>
                </a:solidFill>
              </a:rPr>
              <a:t>was seen </a:t>
            </a:r>
            <a:r>
              <a:rPr lang="en-US" sz="3600" i="1" dirty="0" smtClean="0"/>
              <a:t>by </a:t>
            </a:r>
            <a:r>
              <a:rPr lang="en-US" sz="3600" i="1" dirty="0" err="1" smtClean="0"/>
              <a:t>Cephas</a:t>
            </a:r>
            <a:r>
              <a:rPr lang="en-US" sz="3600" i="1" dirty="0" smtClean="0"/>
              <a:t>, then by the twelve.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Matthew 12:38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sz="3500" i="1" dirty="0" smtClean="0"/>
              <a:t>Then some of the scribes and Pharisees answered, saying, "Teacher, we want to see </a:t>
            </a:r>
            <a:r>
              <a:rPr lang="en-US" sz="3500" b="1" i="1" dirty="0" smtClean="0">
                <a:solidFill>
                  <a:srgbClr val="0070C0"/>
                </a:solidFill>
              </a:rPr>
              <a:t>a sign </a:t>
            </a:r>
            <a:r>
              <a:rPr lang="en-US" sz="3500" i="1" dirty="0" smtClean="0"/>
              <a:t>from You.“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Matthew 12:38-39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715000"/>
          </a:xfrm>
        </p:spPr>
        <p:txBody>
          <a:bodyPr>
            <a:normAutofit/>
          </a:bodyPr>
          <a:lstStyle/>
          <a:p>
            <a:r>
              <a:rPr lang="en-US" sz="3500" i="1" dirty="0" smtClean="0"/>
              <a:t>Then some of the scribes and Pharisees answered, saying, "Teacher, we want to see a sign from You." </a:t>
            </a:r>
          </a:p>
          <a:p>
            <a:r>
              <a:rPr lang="en-US" sz="3500" i="1" dirty="0" smtClean="0"/>
              <a:t>But He answered and said to them, "An evil and adulterous generation seeks after a sign, and no sign will be given to it except </a:t>
            </a:r>
            <a:r>
              <a:rPr lang="en-US" sz="3500" b="1" i="1" dirty="0" smtClean="0">
                <a:solidFill>
                  <a:srgbClr val="0070C0"/>
                </a:solidFill>
              </a:rPr>
              <a:t>the sign </a:t>
            </a:r>
            <a:r>
              <a:rPr lang="en-US" sz="3500" i="1" dirty="0" smtClean="0"/>
              <a:t>of the prophet </a:t>
            </a:r>
            <a:r>
              <a:rPr lang="en-US" sz="3500" b="1" i="1" dirty="0" smtClean="0">
                <a:solidFill>
                  <a:srgbClr val="0070C0"/>
                </a:solidFill>
              </a:rPr>
              <a:t>Jonah</a:t>
            </a:r>
            <a:r>
              <a:rPr lang="en-US" sz="3500" i="1" dirty="0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746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THIRD DAY</vt:lpstr>
      <vt:lpstr>1 Corinthians 15:3</vt:lpstr>
      <vt:lpstr>1 Corinthians 15:3-4</vt:lpstr>
      <vt:lpstr>1 Corinthians 15:3-4</vt:lpstr>
      <vt:lpstr>1 Corinthians 15:3-4</vt:lpstr>
      <vt:lpstr>1 Corinthians 15:3-4</vt:lpstr>
      <vt:lpstr>1 Corinthians 15:3-5</vt:lpstr>
      <vt:lpstr>Matthew 12:38</vt:lpstr>
      <vt:lpstr>Matthew 12:38-39</vt:lpstr>
      <vt:lpstr>Matthew 12:38-40</vt:lpstr>
      <vt:lpstr>Parallel Claims of Third Day Resurrection</vt:lpstr>
      <vt:lpstr>Types of the Third Day Resurrection</vt:lpstr>
      <vt:lpstr>Types of the Third Day Resurrection</vt:lpstr>
      <vt:lpstr>Types of the Third Day Resurrection</vt:lpstr>
      <vt:lpstr>Types of the Third Day Resurrection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THIRD DAY</dc:title>
  <dc:creator>James</dc:creator>
  <cp:lastModifiedBy>James</cp:lastModifiedBy>
  <cp:revision>15</cp:revision>
  <dcterms:created xsi:type="dcterms:W3CDTF">2015-12-20T11:00:11Z</dcterms:created>
  <dcterms:modified xsi:type="dcterms:W3CDTF">2016-01-03T13:32:19Z</dcterms:modified>
</cp:coreProperties>
</file>