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2" r:id="rId24"/>
    <p:sldId id="283" r:id="rId25"/>
    <p:sldId id="284"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149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3FE87-270C-4D20-A8EE-1434BC66183A}" type="datetimeFigureOut">
              <a:rPr lang="en-US" smtClean="0"/>
              <a:pPr/>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FE87-270C-4D20-A8EE-1434BC66183A}" type="datetimeFigureOut">
              <a:rPr lang="en-US" smtClean="0"/>
              <a:pPr/>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FE87-270C-4D20-A8EE-1434BC66183A}" type="datetimeFigureOut">
              <a:rPr lang="en-US" smtClean="0"/>
              <a:pPr/>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3FE87-270C-4D20-A8EE-1434BC66183A}" type="datetimeFigureOut">
              <a:rPr lang="en-US" smtClean="0"/>
              <a:pPr/>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3FE87-270C-4D20-A8EE-1434BC66183A}" type="datetimeFigureOut">
              <a:rPr lang="en-US" smtClean="0"/>
              <a:pPr/>
              <a:t>3/23/2013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3FE87-270C-4D20-A8EE-1434BC66183A}" type="datetimeFigureOut">
              <a:rPr lang="en-US" smtClean="0"/>
              <a:pPr/>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3FE87-270C-4D20-A8EE-1434BC66183A}" type="datetimeFigureOut">
              <a:rPr lang="en-US" smtClean="0"/>
              <a:pPr/>
              <a:t>3/23/2013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3FE87-270C-4D20-A8EE-1434BC66183A}" type="datetimeFigureOut">
              <a:rPr lang="en-US" smtClean="0"/>
              <a:pPr/>
              <a:t>3/23/2013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3FE87-270C-4D20-A8EE-1434BC66183A}" type="datetimeFigureOut">
              <a:rPr lang="en-US" smtClean="0"/>
              <a:pPr/>
              <a:t>3/23/2013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FE87-270C-4D20-A8EE-1434BC66183A}" type="datetimeFigureOut">
              <a:rPr lang="en-US" smtClean="0"/>
              <a:pPr/>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3FE87-270C-4D20-A8EE-1434BC66183A}" type="datetimeFigureOut">
              <a:rPr lang="en-US" smtClean="0"/>
              <a:pPr/>
              <a:t>3/23/2013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CCD598-3DA8-4203-B2DB-55989769F4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3FE87-270C-4D20-A8EE-1434BC66183A}" type="datetimeFigureOut">
              <a:rPr lang="en-US" smtClean="0"/>
              <a:pPr/>
              <a:t>3/23/2013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CD598-3DA8-4203-B2DB-55989769F4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NEW POPE IN ROME</a:t>
            </a:r>
            <a:endParaRPr lang="en-US" b="1" dirty="0"/>
          </a:p>
        </p:txBody>
      </p:sp>
      <p:sp>
        <p:nvSpPr>
          <p:cNvPr id="3" name="Subtitle 2"/>
          <p:cNvSpPr>
            <a:spLocks noGrp="1"/>
          </p:cNvSpPr>
          <p:nvPr>
            <p:ph type="subTitle" idx="1"/>
          </p:nvPr>
        </p:nvSpPr>
        <p:spPr/>
        <p:txBody>
          <a:bodyPr/>
          <a:lstStyle/>
          <a:p>
            <a:r>
              <a:rPr lang="en-US" b="1" dirty="0" smtClean="0">
                <a:solidFill>
                  <a:srgbClr val="FF3300"/>
                </a:solidFill>
              </a:rPr>
              <a:t>2 THESSALONIANS 2</a:t>
            </a:r>
            <a:endParaRPr lang="en-US" b="1" dirty="0">
              <a:solidFill>
                <a:srgbClr val="FF33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rgbClr val="FF2D2D"/>
                </a:solidFill>
              </a:rPr>
              <a:t>Acts 15 </a:t>
            </a:r>
            <a:r>
              <a:rPr lang="en-US" dirty="0" smtClean="0"/>
              <a:t>shows</a:t>
            </a:r>
            <a:r>
              <a:rPr lang="en-US" b="1" dirty="0" smtClean="0">
                <a:solidFill>
                  <a:schemeClr val="accent6">
                    <a:lumMod val="60000"/>
                    <a:lumOff val="40000"/>
                  </a:schemeClr>
                </a:solidFill>
              </a:rPr>
              <a:t> </a:t>
            </a:r>
            <a:r>
              <a:rPr lang="en-US" b="1" dirty="0" smtClean="0">
                <a:solidFill>
                  <a:srgbClr val="00B0F0"/>
                </a:solidFill>
              </a:rPr>
              <a:t>Jerusalem</a:t>
            </a:r>
            <a:r>
              <a:rPr lang="en-US" b="1" dirty="0" smtClean="0">
                <a:solidFill>
                  <a:schemeClr val="accent6">
                    <a:lumMod val="60000"/>
                    <a:lumOff val="40000"/>
                  </a:schemeClr>
                </a:solidFill>
              </a:rPr>
              <a:t> </a:t>
            </a:r>
            <a:r>
              <a:rPr lang="en-US" dirty="0" smtClean="0"/>
              <a:t>as place where doctrine was determined (not Rome)</a:t>
            </a:r>
          </a:p>
          <a:p>
            <a:pPr fontAlgn="auto">
              <a:spcAft>
                <a:spcPts val="0"/>
              </a:spcAft>
              <a:buFont typeface="Arial" pitchFamily="34" charset="0"/>
              <a:buChar char="•"/>
              <a:defRPr/>
            </a:pPr>
            <a:r>
              <a:rPr lang="en-US" b="1" dirty="0" smtClean="0">
                <a:solidFill>
                  <a:srgbClr val="00B0F0"/>
                </a:solidFill>
              </a:rPr>
              <a:t>James</a:t>
            </a:r>
            <a:r>
              <a:rPr lang="en-US" dirty="0" smtClean="0"/>
              <a:t>, not Peter, suggested the action taken by the church and had the final say</a:t>
            </a:r>
          </a:p>
          <a:p>
            <a:pPr fontAlgn="auto">
              <a:spcAft>
                <a:spcPts val="0"/>
              </a:spcAft>
              <a:buFont typeface="Arial" pitchFamily="34" charset="0"/>
              <a:buChar char="•"/>
              <a:defRPr/>
            </a:pPr>
            <a:r>
              <a:rPr lang="en-US" b="1" dirty="0" smtClean="0">
                <a:solidFill>
                  <a:srgbClr val="FF2D2D"/>
                </a:solidFill>
              </a:rPr>
              <a:t>Matt. 16:16-19 </a:t>
            </a:r>
            <a:r>
              <a:rPr lang="en-US" dirty="0" smtClean="0"/>
              <a:t>is interpreted by Peter himself in</a:t>
            </a:r>
            <a:r>
              <a:rPr lang="en-US" b="1" dirty="0" smtClean="0">
                <a:solidFill>
                  <a:srgbClr val="FF2D2D"/>
                </a:solidFill>
              </a:rPr>
              <a:t> 1 Peter 2:3-8 </a:t>
            </a:r>
            <a:r>
              <a:rPr lang="en-US" b="1" dirty="0" smtClean="0">
                <a:solidFill>
                  <a:srgbClr val="00B0F0"/>
                </a:solidFill>
              </a:rPr>
              <a:t>Jesus</a:t>
            </a:r>
            <a:r>
              <a:rPr lang="en-US" b="1" dirty="0" smtClean="0">
                <a:solidFill>
                  <a:srgbClr val="FF2D2D"/>
                </a:solidFill>
              </a:rPr>
              <a:t> </a:t>
            </a:r>
            <a:r>
              <a:rPr lang="en-US" dirty="0" smtClean="0"/>
              <a:t>is the </a:t>
            </a:r>
            <a:r>
              <a:rPr lang="en-US" b="1" dirty="0" smtClean="0">
                <a:solidFill>
                  <a:srgbClr val="00B0F0"/>
                </a:solidFill>
              </a:rPr>
              <a:t>foundation rock</a:t>
            </a:r>
            <a:r>
              <a:rPr lang="en-US" b="1" dirty="0" smtClean="0">
                <a:solidFill>
                  <a:srgbClr val="FF2D2D"/>
                </a:solidFill>
              </a:rPr>
              <a:t> </a:t>
            </a:r>
            <a:r>
              <a:rPr lang="en-US" dirty="0" smtClean="0"/>
              <a:t>of His spiritual house (church)</a:t>
            </a:r>
          </a:p>
          <a:p>
            <a:pPr fontAlgn="auto">
              <a:spcAft>
                <a:spcPts val="0"/>
              </a:spcAft>
              <a:buFont typeface="Arial" pitchFamily="34" charset="0"/>
              <a:buChar char="•"/>
              <a:defRPr/>
            </a:pPr>
            <a:r>
              <a:rPr lang="en-US" dirty="0" smtClean="0"/>
              <a:t>Peter was rebuked by Jesus in </a:t>
            </a:r>
            <a:r>
              <a:rPr lang="en-US" b="1" dirty="0" smtClean="0">
                <a:solidFill>
                  <a:srgbClr val="FF2D2D"/>
                </a:solidFill>
              </a:rPr>
              <a:t>Matt. 16:21-23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a:xfrm>
            <a:off x="457200" y="1600200"/>
            <a:ext cx="8229600" cy="4953000"/>
          </a:xfrm>
        </p:spPr>
        <p:txBody>
          <a:bodyPr rtlCol="0">
            <a:normAutofit fontScale="92500"/>
          </a:bodyPr>
          <a:lstStyle/>
          <a:p>
            <a:pPr fontAlgn="auto">
              <a:spcAft>
                <a:spcPts val="0"/>
              </a:spcAft>
              <a:buFont typeface="Arial" pitchFamily="34" charset="0"/>
              <a:buChar char="•"/>
              <a:defRPr/>
            </a:pPr>
            <a:r>
              <a:rPr lang="en-US" dirty="0" smtClean="0"/>
              <a:t>By the Roman Catholics’ standard of “</a:t>
            </a:r>
            <a:r>
              <a:rPr lang="en-US" dirty="0" smtClean="0">
                <a:solidFill>
                  <a:srgbClr val="FFC000"/>
                </a:solidFill>
              </a:rPr>
              <a:t>the whole church has always believed the truth</a:t>
            </a:r>
            <a:r>
              <a:rPr lang="en-US" dirty="0" smtClean="0"/>
              <a:t>,” the eastern church’s non-acceptance of the Pope proves the authority of the Pope is not true</a:t>
            </a:r>
          </a:p>
          <a:p>
            <a:pPr fontAlgn="auto">
              <a:spcAft>
                <a:spcPts val="0"/>
              </a:spcAft>
              <a:buFont typeface="Arial" pitchFamily="34" charset="0"/>
              <a:buChar char="•"/>
              <a:defRPr/>
            </a:pPr>
            <a:r>
              <a:rPr lang="en-US" dirty="0" smtClean="0"/>
              <a:t>The eastern church continues to operate as it did since the Fifth Century. Islam effectively wiped out Christianity in Jerusalem, Antioch, and Alexandria and later Constantinople (Istanbul) and made the eastern church “irrelevant” in opposing western (Roman) innovations</a:t>
            </a:r>
          </a:p>
          <a:p>
            <a:pPr fontAlgn="auto">
              <a:spcAft>
                <a:spcPts val="0"/>
              </a:spcAft>
              <a:buFont typeface="Arial" pitchFamily="34" charset="0"/>
              <a:buChar char="•"/>
              <a:defRPr/>
            </a:pPr>
            <a:endParaRPr lang="en-US" b="1" dirty="0" smtClean="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a:xfrm>
            <a:off x="457200" y="1295400"/>
            <a:ext cx="8229600" cy="5334000"/>
          </a:xfrm>
        </p:spPr>
        <p:txBody>
          <a:bodyPr rtlCol="0">
            <a:normAutofit fontScale="92500" lnSpcReduction="20000"/>
          </a:bodyPr>
          <a:lstStyle/>
          <a:p>
            <a:pPr fontAlgn="auto">
              <a:spcAft>
                <a:spcPts val="0"/>
              </a:spcAft>
              <a:buFont typeface="Arial" pitchFamily="34" charset="0"/>
              <a:buChar char="•"/>
              <a:defRPr/>
            </a:pPr>
            <a:r>
              <a:rPr lang="en-US" b="1" dirty="0" smtClean="0">
                <a:solidFill>
                  <a:schemeClr val="accent6">
                    <a:lumMod val="60000"/>
                    <a:lumOff val="40000"/>
                  </a:schemeClr>
                </a:solidFill>
              </a:rPr>
              <a:t>“When Victor, Bishop of Rome, AD 196, undertook to excommunicate the Asiatic Churches, because they disagreed with him about the time of the observance of Easter, he was rebuked by the other Bishops, including </a:t>
            </a:r>
            <a:r>
              <a:rPr lang="en-US" b="1" dirty="0" err="1" smtClean="0">
                <a:solidFill>
                  <a:schemeClr val="accent6">
                    <a:lumMod val="60000"/>
                    <a:lumOff val="40000"/>
                  </a:schemeClr>
                </a:solidFill>
              </a:rPr>
              <a:t>Irenaeus</a:t>
            </a:r>
            <a:r>
              <a:rPr lang="en-US" b="1" dirty="0" smtClean="0">
                <a:solidFill>
                  <a:schemeClr val="accent6">
                    <a:lumMod val="60000"/>
                    <a:lumOff val="40000"/>
                  </a:schemeClr>
                </a:solidFill>
              </a:rPr>
              <a:t>, and his excommunication was ignored, and had no effect whatever.</a:t>
            </a:r>
          </a:p>
          <a:p>
            <a:pPr>
              <a:defRPr/>
            </a:pPr>
            <a:r>
              <a:rPr lang="en-US" b="1" dirty="0" smtClean="0">
                <a:solidFill>
                  <a:schemeClr val="accent6">
                    <a:lumMod val="60000"/>
                    <a:lumOff val="40000"/>
                  </a:schemeClr>
                </a:solidFill>
              </a:rPr>
              <a:t>“In the fourth century, the </a:t>
            </a:r>
            <a:r>
              <a:rPr lang="en-US" b="1" dirty="0" smtClean="0">
                <a:solidFill>
                  <a:srgbClr val="00B0F0"/>
                </a:solidFill>
              </a:rPr>
              <a:t>Council of </a:t>
            </a:r>
            <a:r>
              <a:rPr lang="en-US" b="1" dirty="0" err="1" smtClean="0">
                <a:solidFill>
                  <a:srgbClr val="00B0F0"/>
                </a:solidFill>
              </a:rPr>
              <a:t>Sardica</a:t>
            </a:r>
            <a:r>
              <a:rPr lang="en-US" b="1" dirty="0" smtClean="0">
                <a:solidFill>
                  <a:srgbClr val="00B0F0"/>
                </a:solidFill>
              </a:rPr>
              <a:t> </a:t>
            </a:r>
            <a:r>
              <a:rPr lang="en-US" b="1" dirty="0" smtClean="0">
                <a:solidFill>
                  <a:schemeClr val="accent6">
                    <a:lumMod val="60000"/>
                    <a:lumOff val="40000"/>
                  </a:schemeClr>
                </a:solidFill>
              </a:rPr>
              <a:t>allowed a condemned Bishop to appeal to Rome for a new trial, not as a recognized right, but as conferring a privilege. This canon of </a:t>
            </a:r>
            <a:r>
              <a:rPr lang="en-US" b="1" dirty="0" err="1" smtClean="0">
                <a:solidFill>
                  <a:schemeClr val="accent6">
                    <a:lumMod val="60000"/>
                    <a:lumOff val="40000"/>
                  </a:schemeClr>
                </a:solidFill>
              </a:rPr>
              <a:t>Sardica</a:t>
            </a:r>
            <a:r>
              <a:rPr lang="en-US" b="1" dirty="0" smtClean="0">
                <a:solidFill>
                  <a:schemeClr val="accent6">
                    <a:lumMod val="60000"/>
                    <a:lumOff val="40000"/>
                  </a:schemeClr>
                </a:solidFill>
              </a:rPr>
              <a:t>, was </a:t>
            </a:r>
            <a:r>
              <a:rPr lang="en-US" b="1" dirty="0" smtClean="0">
                <a:solidFill>
                  <a:srgbClr val="00B0F0"/>
                </a:solidFill>
              </a:rPr>
              <a:t>misquoted</a:t>
            </a:r>
            <a:r>
              <a:rPr lang="en-US" b="1" dirty="0" smtClean="0">
                <a:solidFill>
                  <a:schemeClr val="accent6">
                    <a:lumMod val="60000"/>
                    <a:lumOff val="40000"/>
                  </a:schemeClr>
                </a:solidFill>
              </a:rPr>
              <a:t> by the Bishops of Rome as being a </a:t>
            </a:r>
            <a:r>
              <a:rPr lang="en-US" b="1" dirty="0" smtClean="0">
                <a:solidFill>
                  <a:srgbClr val="00B0F0"/>
                </a:solidFill>
              </a:rPr>
              <a:t>canon of the Council of Nice </a:t>
            </a:r>
            <a:r>
              <a:rPr lang="en-US" b="1" dirty="0" smtClean="0">
                <a:solidFill>
                  <a:schemeClr val="accent6">
                    <a:lumMod val="60000"/>
                    <a:lumOff val="40000"/>
                  </a:schemeClr>
                </a:solidFill>
              </a:rPr>
              <a:t>in a controversy with the African Bishops...</a:t>
            </a:r>
          </a:p>
          <a:p>
            <a:pPr fontAlgn="auto">
              <a:spcAft>
                <a:spcPts val="0"/>
              </a:spcAft>
              <a:buFont typeface="Arial" pitchFamily="34" charset="0"/>
              <a:buChar char="•"/>
              <a:defRPr/>
            </a:pPr>
            <a:endParaRPr lang="en-US" b="1" dirty="0" smtClean="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b="1" dirty="0" smtClean="0">
                <a:solidFill>
                  <a:schemeClr val="accent6">
                    <a:lumMod val="60000"/>
                    <a:lumOff val="40000"/>
                  </a:schemeClr>
                </a:solidFill>
              </a:rPr>
              <a:t>…But the latter consulted the </a:t>
            </a:r>
            <a:r>
              <a:rPr lang="en-US" b="1" dirty="0" smtClean="0">
                <a:solidFill>
                  <a:srgbClr val="00B0F0"/>
                </a:solidFill>
              </a:rPr>
              <a:t>Eastern Patriarchs</a:t>
            </a:r>
            <a:r>
              <a:rPr lang="en-US" b="1" dirty="0" smtClean="0">
                <a:solidFill>
                  <a:schemeClr val="accent6">
                    <a:lumMod val="60000"/>
                    <a:lumOff val="40000"/>
                  </a:schemeClr>
                </a:solidFill>
              </a:rPr>
              <a:t>, and, so discovering the misquotation, replied to the Patriarch of Rome through his legates, </a:t>
            </a:r>
            <a:r>
              <a:rPr lang="en-US" b="1" dirty="0" smtClean="0">
                <a:solidFill>
                  <a:srgbClr val="FFFF00"/>
                </a:solidFill>
              </a:rPr>
              <a:t>‘We find it enacted in no council of the Fathers, that any person may be sent as legates of your holiness . . . . Do not therefore at the request of any, send your clergy as agents for you, lest we seem to introduce into the Church of Christ, the ambitious pride of the world.’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chemeClr val="accent6">
                    <a:lumMod val="60000"/>
                    <a:lumOff val="40000"/>
                  </a:schemeClr>
                </a:solidFill>
              </a:rPr>
              <a:t>“The great Arian heresy which denied the divinity of our Lord, was settled by the </a:t>
            </a:r>
            <a:r>
              <a:rPr lang="en-US" b="1" dirty="0" smtClean="0">
                <a:solidFill>
                  <a:srgbClr val="00B0F0"/>
                </a:solidFill>
              </a:rPr>
              <a:t>Nicene Council</a:t>
            </a:r>
            <a:r>
              <a:rPr lang="en-US" b="1" dirty="0" smtClean="0">
                <a:solidFill>
                  <a:schemeClr val="accent6">
                    <a:lumMod val="60000"/>
                    <a:lumOff val="40000"/>
                  </a:schemeClr>
                </a:solidFill>
              </a:rPr>
              <a:t>, which was </a:t>
            </a:r>
            <a:r>
              <a:rPr lang="en-US" b="1" dirty="0" smtClean="0">
                <a:solidFill>
                  <a:srgbClr val="00B0F0"/>
                </a:solidFill>
              </a:rPr>
              <a:t>called</a:t>
            </a:r>
            <a:r>
              <a:rPr lang="en-US" b="1" dirty="0" smtClean="0">
                <a:solidFill>
                  <a:schemeClr val="accent6">
                    <a:lumMod val="60000"/>
                    <a:lumOff val="40000"/>
                  </a:schemeClr>
                </a:solidFill>
              </a:rPr>
              <a:t>, not by the Pope, but </a:t>
            </a:r>
            <a:r>
              <a:rPr lang="en-US" b="1" dirty="0" smtClean="0">
                <a:solidFill>
                  <a:srgbClr val="00B0F0"/>
                </a:solidFill>
              </a:rPr>
              <a:t>by the Emperor Constantine</a:t>
            </a:r>
            <a:r>
              <a:rPr lang="en-US" b="1" dirty="0" smtClean="0">
                <a:solidFill>
                  <a:schemeClr val="accent6">
                    <a:lumMod val="60000"/>
                    <a:lumOff val="40000"/>
                  </a:schemeClr>
                </a:solidFill>
              </a:rPr>
              <a:t>. </a:t>
            </a:r>
            <a:r>
              <a:rPr lang="en-US" b="1" dirty="0" err="1" smtClean="0">
                <a:solidFill>
                  <a:schemeClr val="accent6">
                    <a:lumMod val="60000"/>
                    <a:lumOff val="40000"/>
                  </a:schemeClr>
                </a:solidFill>
              </a:rPr>
              <a:t>Hosius</a:t>
            </a:r>
            <a:r>
              <a:rPr lang="en-US" b="1" dirty="0" smtClean="0">
                <a:solidFill>
                  <a:schemeClr val="accent6">
                    <a:lumMod val="60000"/>
                    <a:lumOff val="40000"/>
                  </a:schemeClr>
                </a:solidFill>
              </a:rPr>
              <a:t> presided, and the heresy was finally refuted, not through the pronouncement of the Pope, but through the argument of Athanasius; while Pope </a:t>
            </a:r>
            <a:r>
              <a:rPr lang="en-US" b="1" dirty="0" err="1" smtClean="0">
                <a:solidFill>
                  <a:schemeClr val="accent6">
                    <a:lumMod val="60000"/>
                    <a:lumOff val="40000"/>
                  </a:schemeClr>
                </a:solidFill>
              </a:rPr>
              <a:t>Liberius</a:t>
            </a:r>
            <a:r>
              <a:rPr lang="en-US" b="1" dirty="0" smtClean="0">
                <a:solidFill>
                  <a:schemeClr val="accent6">
                    <a:lumMod val="60000"/>
                    <a:lumOff val="40000"/>
                  </a:schemeClr>
                </a:solidFill>
              </a:rPr>
              <a:t> (bishop of Rome) himself became a </a:t>
            </a:r>
            <a:r>
              <a:rPr lang="en-US" b="1" dirty="0" smtClean="0">
                <a:solidFill>
                  <a:srgbClr val="00B0F0"/>
                </a:solidFill>
              </a:rPr>
              <a:t>heretic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b="1" dirty="0" smtClean="0">
                <a:solidFill>
                  <a:schemeClr val="accent6">
                    <a:lumMod val="60000"/>
                    <a:lumOff val="40000"/>
                  </a:schemeClr>
                </a:solidFill>
              </a:rPr>
              <a:t>“Then the heresy denying the divinity of the Holy Ghost, was settled at the </a:t>
            </a:r>
            <a:r>
              <a:rPr lang="en-US" b="1" dirty="0" smtClean="0">
                <a:solidFill>
                  <a:srgbClr val="00B0F0"/>
                </a:solidFill>
              </a:rPr>
              <a:t>Council of Constantinople in 381</a:t>
            </a:r>
            <a:r>
              <a:rPr lang="en-US" b="1" dirty="0" smtClean="0">
                <a:solidFill>
                  <a:schemeClr val="accent6">
                    <a:lumMod val="60000"/>
                    <a:lumOff val="40000"/>
                  </a:schemeClr>
                </a:solidFill>
              </a:rPr>
              <a:t>, at which the Nicene Creed was reaffirmed, and the sentences defining doctrine concerning the Holy Ghost added, and the </a:t>
            </a:r>
            <a:r>
              <a:rPr lang="en-US" b="1" dirty="0" smtClean="0">
                <a:solidFill>
                  <a:srgbClr val="00B0F0"/>
                </a:solidFill>
              </a:rPr>
              <a:t>Roman Bishop was not present</a:t>
            </a:r>
            <a:r>
              <a:rPr lang="en-US" b="1" dirty="0" smtClean="0"/>
              <a:t> </a:t>
            </a:r>
            <a:r>
              <a:rPr lang="en-US" b="1" dirty="0" smtClean="0">
                <a:solidFill>
                  <a:schemeClr val="accent6">
                    <a:lumMod val="60000"/>
                    <a:lumOff val="40000"/>
                  </a:schemeClr>
                </a:solidFill>
              </a:rPr>
              <a:t>either in person or through his legates.</a:t>
            </a:r>
            <a:r>
              <a:rPr lang="en-US" b="1" dirty="0" smtClean="0"/>
              <a:t> </a:t>
            </a:r>
            <a:r>
              <a:rPr lang="en-US" b="1" dirty="0" err="1" smtClean="0">
                <a:solidFill>
                  <a:srgbClr val="00B0F0"/>
                </a:solidFill>
              </a:rPr>
              <a:t>Meletius</a:t>
            </a:r>
            <a:r>
              <a:rPr lang="en-US" b="1" dirty="0" smtClean="0"/>
              <a:t> </a:t>
            </a:r>
            <a:r>
              <a:rPr lang="en-US" b="1" dirty="0" smtClean="0">
                <a:solidFill>
                  <a:schemeClr val="accent6">
                    <a:lumMod val="60000"/>
                    <a:lumOff val="40000"/>
                  </a:schemeClr>
                </a:solidFill>
              </a:rPr>
              <a:t>of Antioch </a:t>
            </a:r>
            <a:r>
              <a:rPr lang="en-US" b="1" dirty="0" smtClean="0">
                <a:solidFill>
                  <a:srgbClr val="00B0F0"/>
                </a:solidFill>
              </a:rPr>
              <a:t>presided</a:t>
            </a:r>
            <a:r>
              <a:rPr lang="en-US" b="1" dirty="0" smtClean="0"/>
              <a:t> </a:t>
            </a:r>
            <a:r>
              <a:rPr lang="en-US" b="1" dirty="0" smtClean="0">
                <a:solidFill>
                  <a:schemeClr val="accent6">
                    <a:lumMod val="60000"/>
                    <a:lumOff val="40000"/>
                  </a:schemeClr>
                </a:solidFill>
              </a:rPr>
              <a:t>at the council, and was succeeded by Gregory </a:t>
            </a:r>
            <a:r>
              <a:rPr lang="en-US" b="1" dirty="0" err="1" smtClean="0">
                <a:solidFill>
                  <a:schemeClr val="accent6">
                    <a:lumMod val="60000"/>
                    <a:lumOff val="40000"/>
                  </a:schemeClr>
                </a:solidFill>
              </a:rPr>
              <a:t>Nazianzen</a:t>
            </a:r>
            <a:r>
              <a:rPr lang="en-US" b="1" dirty="0" smtClean="0">
                <a:solidFill>
                  <a:schemeClr val="accent6">
                    <a:lumMod val="60000"/>
                    <a:lumOff val="40000"/>
                  </a:schemeClr>
                </a:solidFill>
              </a:rPr>
              <a:t>, Patriarch of Constantinople;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chemeClr val="accent6">
                    <a:lumMod val="60000"/>
                    <a:lumOff val="40000"/>
                  </a:schemeClr>
                </a:solidFill>
              </a:rPr>
              <a:t>“and so in the settlement of the two greatest heresies, the authority of the Bishop of Rome counted for little or nothing; and it is interesting to note that the </a:t>
            </a:r>
            <a:r>
              <a:rPr lang="en-US" b="1" dirty="0" smtClean="0">
                <a:solidFill>
                  <a:srgbClr val="00B0F0"/>
                </a:solidFill>
              </a:rPr>
              <a:t>Bishops</a:t>
            </a:r>
            <a:r>
              <a:rPr lang="en-US" b="1" dirty="0" smtClean="0">
                <a:solidFill>
                  <a:schemeClr val="accent6">
                    <a:lumMod val="60000"/>
                    <a:lumOff val="40000"/>
                  </a:schemeClr>
                </a:solidFill>
              </a:rPr>
              <a:t> assembled </a:t>
            </a:r>
            <a:r>
              <a:rPr lang="en-US" b="1" dirty="0" smtClean="0">
                <a:solidFill>
                  <a:srgbClr val="00B0F0"/>
                </a:solidFill>
              </a:rPr>
              <a:t>in council at Constantinople </a:t>
            </a:r>
            <a:r>
              <a:rPr lang="en-US" b="1" dirty="0" smtClean="0">
                <a:solidFill>
                  <a:schemeClr val="accent6">
                    <a:lumMod val="60000"/>
                    <a:lumOff val="40000"/>
                  </a:schemeClr>
                </a:solidFill>
              </a:rPr>
              <a:t>in 381, in their Epistle to the Western Bishops assembled at Rome, called the </a:t>
            </a:r>
            <a:r>
              <a:rPr lang="en-US" b="1" dirty="0" smtClean="0">
                <a:solidFill>
                  <a:srgbClr val="00B0F0"/>
                </a:solidFill>
              </a:rPr>
              <a:t>Church of Jerusalem</a:t>
            </a:r>
            <a:r>
              <a:rPr lang="en-US" b="1" dirty="0" smtClean="0">
                <a:solidFill>
                  <a:schemeClr val="accent6">
                    <a:lumMod val="60000"/>
                    <a:lumOff val="40000"/>
                  </a:schemeClr>
                </a:solidFill>
              </a:rPr>
              <a:t> the ‘</a:t>
            </a:r>
            <a:r>
              <a:rPr lang="en-US" b="1" dirty="0" smtClean="0">
                <a:solidFill>
                  <a:srgbClr val="FFFF00"/>
                </a:solidFill>
              </a:rPr>
              <a:t>Mother of all Churches</a:t>
            </a:r>
            <a:r>
              <a:rPr lang="en-US" b="1" dirty="0" smtClean="0">
                <a:solidFill>
                  <a:schemeClr val="accent6">
                    <a:lumMod val="60000"/>
                    <a:lumOff val="40000"/>
                  </a:schemeClr>
                </a:solidFill>
              </a:rPr>
              <a:t>.’”</a:t>
            </a:r>
          </a:p>
          <a:p>
            <a:pPr fontAlgn="auto">
              <a:spcAft>
                <a:spcPts val="0"/>
              </a:spcAft>
              <a:buFont typeface="Arial" pitchFamily="34" charset="0"/>
              <a:buChar char="•"/>
              <a:defRPr/>
            </a:pPr>
            <a:r>
              <a:rPr lang="en-US" sz="2400" dirty="0" smtClean="0"/>
              <a:t>Frank N. Westcott, Anglican Cleric</a:t>
            </a:r>
            <a:endParaRPr lang="en-US" sz="2400" b="1" dirty="0" smtClean="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dirty="0" smtClean="0"/>
              <a:t>Papal Titles</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b="1" dirty="0" smtClean="0">
                <a:solidFill>
                  <a:srgbClr val="FFFF00"/>
                </a:solidFill>
              </a:rPr>
              <a:t>“His Holiness The Pope;</a:t>
            </a:r>
          </a:p>
          <a:p>
            <a:pPr fontAlgn="auto">
              <a:spcAft>
                <a:spcPts val="0"/>
              </a:spcAft>
              <a:buFont typeface="Arial" pitchFamily="34" charset="0"/>
              <a:buChar char="•"/>
              <a:defRPr/>
            </a:pPr>
            <a:r>
              <a:rPr lang="en-US" b="1" dirty="0" smtClean="0">
                <a:solidFill>
                  <a:srgbClr val="FFFF00"/>
                </a:solidFill>
              </a:rPr>
              <a:t>“Bishop Of Rome And Vicar Of Jesus Christ;</a:t>
            </a:r>
          </a:p>
          <a:p>
            <a:pPr fontAlgn="auto">
              <a:spcAft>
                <a:spcPts val="0"/>
              </a:spcAft>
              <a:buFont typeface="Arial" pitchFamily="34" charset="0"/>
              <a:buChar char="•"/>
              <a:defRPr/>
            </a:pPr>
            <a:r>
              <a:rPr lang="en-US" b="1" dirty="0" smtClean="0">
                <a:solidFill>
                  <a:srgbClr val="FFFF00"/>
                </a:solidFill>
              </a:rPr>
              <a:t>“Successor Of St. Peter, Prince Of The Apostles;</a:t>
            </a:r>
          </a:p>
          <a:p>
            <a:pPr fontAlgn="auto">
              <a:spcAft>
                <a:spcPts val="0"/>
              </a:spcAft>
              <a:buFont typeface="Arial" pitchFamily="34" charset="0"/>
              <a:buChar char="•"/>
              <a:defRPr/>
            </a:pPr>
            <a:r>
              <a:rPr lang="en-US" b="1" dirty="0" smtClean="0">
                <a:solidFill>
                  <a:srgbClr val="FFFF00"/>
                </a:solidFill>
              </a:rPr>
              <a:t>“Supreme Pontiff Of The Universal Church;</a:t>
            </a:r>
          </a:p>
          <a:p>
            <a:pPr fontAlgn="auto">
              <a:spcAft>
                <a:spcPts val="0"/>
              </a:spcAft>
              <a:buFont typeface="Arial" pitchFamily="34" charset="0"/>
              <a:buChar char="•"/>
              <a:defRPr/>
            </a:pPr>
            <a:r>
              <a:rPr lang="en-US" b="1" dirty="0" smtClean="0">
                <a:solidFill>
                  <a:srgbClr val="FFFF00"/>
                </a:solidFill>
              </a:rPr>
              <a:t>“Patriarch Of The West;</a:t>
            </a:r>
          </a:p>
          <a:p>
            <a:pPr fontAlgn="auto">
              <a:spcAft>
                <a:spcPts val="0"/>
              </a:spcAft>
              <a:buFont typeface="Arial" pitchFamily="34" charset="0"/>
              <a:buChar char="•"/>
              <a:defRPr/>
            </a:pPr>
            <a:r>
              <a:rPr lang="en-US" b="1" dirty="0" smtClean="0">
                <a:solidFill>
                  <a:srgbClr val="FFFF00"/>
                </a:solidFill>
              </a:rPr>
              <a:t>“Servant Of The Servants Of God;</a:t>
            </a:r>
          </a:p>
          <a:p>
            <a:pPr fontAlgn="auto">
              <a:spcAft>
                <a:spcPts val="0"/>
              </a:spcAft>
              <a:buFont typeface="Arial" pitchFamily="34" charset="0"/>
              <a:buChar char="•"/>
              <a:defRPr/>
            </a:pPr>
            <a:r>
              <a:rPr lang="en-US" b="1" dirty="0" smtClean="0">
                <a:solidFill>
                  <a:srgbClr val="FFFF00"/>
                </a:solidFill>
              </a:rPr>
              <a:t>“Primate Of Italy;</a:t>
            </a:r>
          </a:p>
          <a:p>
            <a:pPr fontAlgn="auto">
              <a:spcAft>
                <a:spcPts val="0"/>
              </a:spcAft>
              <a:buFont typeface="Arial" pitchFamily="34" charset="0"/>
              <a:buChar char="•"/>
              <a:defRPr/>
            </a:pPr>
            <a:r>
              <a:rPr lang="en-US" b="1" dirty="0" smtClean="0">
                <a:solidFill>
                  <a:srgbClr val="FFFF00"/>
                </a:solidFill>
              </a:rPr>
              <a:t>“Archbishop And Metropolitan Of The Roman Province;</a:t>
            </a:r>
          </a:p>
          <a:p>
            <a:pPr fontAlgn="auto">
              <a:spcAft>
                <a:spcPts val="0"/>
              </a:spcAft>
              <a:buFont typeface="Arial" pitchFamily="34" charset="0"/>
              <a:buChar char="•"/>
              <a:defRPr/>
            </a:pPr>
            <a:r>
              <a:rPr lang="en-US" b="1" dirty="0" smtClean="0">
                <a:solidFill>
                  <a:srgbClr val="FFFF00"/>
                </a:solidFill>
              </a:rPr>
              <a:t>“Sovereign Of Vatican City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b="1" dirty="0" smtClean="0"/>
              <a:t>Papal Titles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rgbClr val="FFFF00"/>
                </a:solidFill>
              </a:rPr>
              <a:t>“His Holiness The Pope”</a:t>
            </a:r>
          </a:p>
          <a:p>
            <a:pPr fontAlgn="auto">
              <a:spcAft>
                <a:spcPts val="0"/>
              </a:spcAft>
              <a:buFont typeface="Arial" pitchFamily="34" charset="0"/>
              <a:buChar char="•"/>
              <a:defRPr/>
            </a:pPr>
            <a:r>
              <a:rPr lang="en-US" dirty="0" smtClean="0"/>
              <a:t>“</a:t>
            </a:r>
            <a:r>
              <a:rPr lang="en-US" dirty="0" smtClean="0">
                <a:solidFill>
                  <a:srgbClr val="00FF00"/>
                </a:solidFill>
              </a:rPr>
              <a:t>Pope</a:t>
            </a:r>
            <a:r>
              <a:rPr lang="en-US" dirty="0" smtClean="0"/>
              <a:t>” means “</a:t>
            </a:r>
            <a:r>
              <a:rPr lang="en-US" dirty="0" smtClean="0">
                <a:solidFill>
                  <a:srgbClr val="00FF00"/>
                </a:solidFill>
              </a:rPr>
              <a:t>father</a:t>
            </a:r>
            <a:r>
              <a:rPr lang="en-US" dirty="0" smtClean="0"/>
              <a:t>” </a:t>
            </a:r>
            <a:r>
              <a:rPr lang="en-US" b="1" dirty="0" smtClean="0">
                <a:solidFill>
                  <a:srgbClr val="FF2D2D"/>
                </a:solidFill>
              </a:rPr>
              <a:t>Matthew 23:5-12</a:t>
            </a:r>
            <a:r>
              <a:rPr lang="en-US" b="1" dirty="0" smtClean="0"/>
              <a:t>, </a:t>
            </a:r>
            <a:r>
              <a:rPr lang="en-US" b="1" dirty="0" smtClean="0">
                <a:solidFill>
                  <a:srgbClr val="00FF00"/>
                </a:solidFill>
              </a:rPr>
              <a:t>v.9</a:t>
            </a:r>
          </a:p>
          <a:p>
            <a:pPr fontAlgn="auto">
              <a:spcAft>
                <a:spcPts val="0"/>
              </a:spcAft>
              <a:buFont typeface="Arial" pitchFamily="34" charset="0"/>
              <a:buChar char="•"/>
              <a:defRPr/>
            </a:pPr>
            <a:r>
              <a:rPr lang="en-US" b="1" dirty="0" smtClean="0">
                <a:solidFill>
                  <a:srgbClr val="00B0F0"/>
                </a:solidFill>
              </a:rPr>
              <a:t>No</a:t>
            </a:r>
            <a:r>
              <a:rPr lang="en-US" dirty="0" smtClean="0"/>
              <a:t> Christian is </a:t>
            </a:r>
            <a:r>
              <a:rPr lang="en-US" b="1" dirty="0" smtClean="0">
                <a:solidFill>
                  <a:srgbClr val="00B0F0"/>
                </a:solidFill>
              </a:rPr>
              <a:t>more holy </a:t>
            </a:r>
            <a:r>
              <a:rPr lang="en-US" dirty="0" smtClean="0"/>
              <a:t>than any other Christian is in Christ </a:t>
            </a:r>
            <a:r>
              <a:rPr lang="en-US" b="1" dirty="0" smtClean="0">
                <a:solidFill>
                  <a:srgbClr val="FF2D2D"/>
                </a:solidFill>
              </a:rPr>
              <a:t>1 Peter 1:15-16</a:t>
            </a:r>
          </a:p>
          <a:p>
            <a:pPr fontAlgn="auto">
              <a:spcAft>
                <a:spcPts val="0"/>
              </a:spcAft>
              <a:buFont typeface="Arial" pitchFamily="34" charset="0"/>
              <a:buChar char="•"/>
              <a:defRPr/>
            </a:pPr>
            <a:r>
              <a:rPr lang="en-US" b="1" dirty="0" smtClean="0">
                <a:solidFill>
                  <a:srgbClr val="FFFF00"/>
                </a:solidFill>
              </a:rPr>
              <a:t>“Bishop Of Rome And Vicar Of Jesus Christ;”</a:t>
            </a:r>
            <a:endParaRPr lang="en-US" dirty="0" smtClean="0"/>
          </a:p>
          <a:p>
            <a:pPr fontAlgn="auto">
              <a:spcAft>
                <a:spcPts val="0"/>
              </a:spcAft>
              <a:buFont typeface="Arial" pitchFamily="34" charset="0"/>
              <a:buChar char="•"/>
              <a:defRPr/>
            </a:pPr>
            <a:r>
              <a:rPr lang="en-US" b="1" dirty="0" smtClean="0">
                <a:solidFill>
                  <a:srgbClr val="FFFF00"/>
                </a:solidFill>
              </a:rPr>
              <a:t>Successor Of St. Peter, Prince Of The Apostles; </a:t>
            </a:r>
            <a:r>
              <a:rPr lang="en-US" b="1" dirty="0" smtClean="0">
                <a:solidFill>
                  <a:srgbClr val="FF2D2D"/>
                </a:solidFill>
              </a:rPr>
              <a:t>Acts 1:21-26, 2 Peter 1:12-15</a:t>
            </a:r>
          </a:p>
          <a:p>
            <a:pPr fontAlgn="auto">
              <a:spcAft>
                <a:spcPts val="0"/>
              </a:spcAft>
              <a:buFont typeface="Arial" pitchFamily="34" charset="0"/>
              <a:buChar char="•"/>
              <a:defRPr/>
            </a:pPr>
            <a:r>
              <a:rPr lang="en-US" dirty="0" smtClean="0"/>
              <a:t>Paul was not behind Peter </a:t>
            </a:r>
            <a:r>
              <a:rPr lang="en-US" b="1" dirty="0" smtClean="0">
                <a:solidFill>
                  <a:srgbClr val="FF2D2D"/>
                </a:solidFill>
              </a:rPr>
              <a:t>2 Cor. 11:5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b="1" dirty="0" smtClean="0"/>
              <a:t>Papal Titles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rgbClr val="FFFF00"/>
                </a:solidFill>
              </a:rPr>
              <a:t>“Bishop Of Rome And Vicar Of Jesus Christ;”</a:t>
            </a:r>
          </a:p>
          <a:p>
            <a:pPr fontAlgn="auto">
              <a:spcAft>
                <a:spcPts val="0"/>
              </a:spcAft>
              <a:buFont typeface="Arial" pitchFamily="34" charset="0"/>
              <a:buChar char="•"/>
              <a:defRPr/>
            </a:pPr>
            <a:r>
              <a:rPr lang="en-US" dirty="0" smtClean="0"/>
              <a:t>Holy Spirit is “vicar” of Christ </a:t>
            </a:r>
            <a:r>
              <a:rPr lang="en-US" b="1" dirty="0" smtClean="0">
                <a:solidFill>
                  <a:srgbClr val="FF2D2D"/>
                </a:solidFill>
              </a:rPr>
              <a:t>John 14:15-18, 16:12-15</a:t>
            </a:r>
          </a:p>
          <a:p>
            <a:pPr fontAlgn="auto">
              <a:spcAft>
                <a:spcPts val="0"/>
              </a:spcAft>
              <a:buFont typeface="Arial" pitchFamily="34" charset="0"/>
              <a:buChar char="•"/>
              <a:defRPr/>
            </a:pPr>
            <a:r>
              <a:rPr lang="en-US" dirty="0" smtClean="0"/>
              <a:t>“Vicar of Jesus Christ” began in </a:t>
            </a:r>
            <a:r>
              <a:rPr lang="en-US" b="1" dirty="0" smtClean="0">
                <a:solidFill>
                  <a:srgbClr val="00B0F0"/>
                </a:solidFill>
              </a:rPr>
              <a:t>eighth cent</a:t>
            </a:r>
            <a:r>
              <a:rPr lang="en-US" dirty="0" smtClean="0"/>
              <a:t>.</a:t>
            </a:r>
          </a:p>
          <a:p>
            <a:pPr fontAlgn="auto">
              <a:spcAft>
                <a:spcPts val="0"/>
              </a:spcAft>
              <a:buFont typeface="Arial" pitchFamily="34" charset="0"/>
              <a:buChar char="•"/>
              <a:defRPr/>
            </a:pPr>
            <a:endParaRPr lang="en-US" b="1" dirty="0" smtClean="0">
              <a:solidFill>
                <a:schemeClr val="accent6">
                  <a:lumMod val="60000"/>
                  <a:lumOff val="40000"/>
                </a:schemeClr>
              </a:solidFill>
            </a:endParaRPr>
          </a:p>
          <a:p>
            <a:pPr fontAlgn="auto">
              <a:spcAft>
                <a:spcPts val="0"/>
              </a:spcAft>
              <a:buFont typeface="Arial" pitchFamily="34" charset="0"/>
              <a:buChar char="•"/>
              <a:defRPr/>
            </a:pPr>
            <a:endParaRPr lang="en-US" b="1" dirty="0" smtClean="0">
              <a:solidFill>
                <a:srgbClr val="FF2D2D"/>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FF3300"/>
                </a:solidFill>
              </a:rPr>
              <a:t>Matthew 7:15-23</a:t>
            </a:r>
            <a:endParaRPr lang="en-US" b="1" dirty="0">
              <a:solidFill>
                <a:srgbClr val="FF3300"/>
              </a:solidFill>
            </a:endParaRPr>
          </a:p>
        </p:txBody>
      </p:sp>
      <p:sp>
        <p:nvSpPr>
          <p:cNvPr id="3" name="Content Placeholder 2"/>
          <p:cNvSpPr>
            <a:spLocks noGrp="1"/>
          </p:cNvSpPr>
          <p:nvPr>
            <p:ph idx="1"/>
          </p:nvPr>
        </p:nvSpPr>
        <p:spPr>
          <a:xfrm>
            <a:off x="381000" y="1143000"/>
            <a:ext cx="8382000" cy="5715000"/>
          </a:xfrm>
        </p:spPr>
        <p:txBody>
          <a:bodyPr>
            <a:normAutofit/>
          </a:bodyPr>
          <a:lstStyle/>
          <a:p>
            <a:r>
              <a:rPr lang="en-US" dirty="0" smtClean="0"/>
              <a:t>Jesus warns against false prophets </a:t>
            </a:r>
            <a:r>
              <a:rPr lang="en-US" b="1" dirty="0" smtClean="0">
                <a:solidFill>
                  <a:srgbClr val="FF3300"/>
                </a:solidFill>
              </a:rPr>
              <a:t>v.15</a:t>
            </a:r>
          </a:p>
          <a:p>
            <a:r>
              <a:rPr lang="en-US" dirty="0" smtClean="0">
                <a:solidFill>
                  <a:srgbClr val="FFFF00"/>
                </a:solidFill>
              </a:rPr>
              <a:t>By their fruits you shall know them </a:t>
            </a:r>
            <a:r>
              <a:rPr lang="en-US" b="1" dirty="0" smtClean="0">
                <a:solidFill>
                  <a:srgbClr val="FF3300"/>
                </a:solidFill>
              </a:rPr>
              <a:t>v.20</a:t>
            </a:r>
          </a:p>
          <a:p>
            <a:r>
              <a:rPr lang="en-US" b="1" dirty="0">
                <a:solidFill>
                  <a:srgbClr val="FF3300"/>
                </a:solidFill>
              </a:rPr>
              <a:t>1</a:t>
            </a:r>
            <a:r>
              <a:rPr lang="en-US" b="1" dirty="0" smtClean="0">
                <a:solidFill>
                  <a:srgbClr val="FF3300"/>
                </a:solidFill>
              </a:rPr>
              <a:t> Tim. 4:1-4 </a:t>
            </a:r>
            <a:r>
              <a:rPr lang="en-US" dirty="0" smtClean="0">
                <a:solidFill>
                  <a:srgbClr val="FFFF00"/>
                </a:solidFill>
              </a:rPr>
              <a:t>doctrines of demons…forbidding to marry</a:t>
            </a:r>
          </a:p>
          <a:p>
            <a:r>
              <a:rPr lang="en-US" b="1" dirty="0">
                <a:solidFill>
                  <a:srgbClr val="00B0F0"/>
                </a:solidFill>
              </a:rPr>
              <a:t>C</a:t>
            </a:r>
            <a:r>
              <a:rPr lang="en-US" b="1" dirty="0" smtClean="0">
                <a:solidFill>
                  <a:srgbClr val="00B0F0"/>
                </a:solidFill>
              </a:rPr>
              <a:t>orrupt</a:t>
            </a:r>
            <a:r>
              <a:rPr lang="en-US" dirty="0" smtClean="0"/>
              <a:t> teachers &amp; teaching produce </a:t>
            </a:r>
            <a:r>
              <a:rPr lang="en-US" b="1" dirty="0" smtClean="0">
                <a:solidFill>
                  <a:srgbClr val="00B0F0"/>
                </a:solidFill>
              </a:rPr>
              <a:t>bad</a:t>
            </a:r>
            <a:r>
              <a:rPr lang="en-US" dirty="0" smtClean="0"/>
              <a:t> fruit</a:t>
            </a:r>
          </a:p>
          <a:p>
            <a:r>
              <a:rPr lang="en-US" b="1" dirty="0" smtClean="0">
                <a:solidFill>
                  <a:srgbClr val="00B0F0"/>
                </a:solidFill>
              </a:rPr>
              <a:t>Devils’ doctrine</a:t>
            </a:r>
            <a:r>
              <a:rPr lang="en-US" dirty="0" smtClean="0"/>
              <a:t> of </a:t>
            </a:r>
            <a:r>
              <a:rPr lang="en-US" b="1" dirty="0" smtClean="0">
                <a:solidFill>
                  <a:srgbClr val="00B0F0"/>
                </a:solidFill>
              </a:rPr>
              <a:t>celibacy of priests </a:t>
            </a:r>
            <a:r>
              <a:rPr lang="en-US" dirty="0" smtClean="0"/>
              <a:t>has </a:t>
            </a:r>
            <a:r>
              <a:rPr lang="en-US" b="1" dirty="0" smtClean="0">
                <a:solidFill>
                  <a:srgbClr val="00FF00"/>
                </a:solidFill>
              </a:rPr>
              <a:t>produced</a:t>
            </a:r>
            <a:r>
              <a:rPr lang="en-US" dirty="0" smtClean="0"/>
              <a:t> the </a:t>
            </a:r>
            <a:r>
              <a:rPr lang="en-US" b="1" dirty="0" smtClean="0">
                <a:solidFill>
                  <a:srgbClr val="00FF00"/>
                </a:solidFill>
              </a:rPr>
              <a:t>fruit</a:t>
            </a:r>
            <a:r>
              <a:rPr lang="en-US" dirty="0" smtClean="0"/>
              <a:t> of </a:t>
            </a:r>
            <a:r>
              <a:rPr lang="en-US" b="1" dirty="0" smtClean="0">
                <a:solidFill>
                  <a:srgbClr val="00B0F0"/>
                </a:solidFill>
              </a:rPr>
              <a:t>sexual abuse </a:t>
            </a:r>
            <a:r>
              <a:rPr lang="en-US" b="1" dirty="0" smtClean="0">
                <a:solidFill>
                  <a:srgbClr val="FF3300"/>
                </a:solidFill>
              </a:rPr>
              <a:t>Col. 2:20-23</a:t>
            </a:r>
          </a:p>
          <a:p>
            <a:r>
              <a:rPr lang="en-US" dirty="0" smtClean="0"/>
              <a:t>Workers of</a:t>
            </a:r>
            <a:r>
              <a:rPr lang="en-US" b="1" dirty="0" smtClean="0">
                <a:solidFill>
                  <a:srgbClr val="00B0F0"/>
                </a:solidFill>
              </a:rPr>
              <a:t> lawlessness </a:t>
            </a:r>
            <a:r>
              <a:rPr lang="en-US" dirty="0" smtClean="0"/>
              <a:t>will be </a:t>
            </a:r>
            <a:r>
              <a:rPr lang="en-US" b="1" dirty="0" smtClean="0">
                <a:solidFill>
                  <a:srgbClr val="00B0F0"/>
                </a:solidFill>
              </a:rPr>
              <a:t>lost </a:t>
            </a:r>
            <a:r>
              <a:rPr lang="en-US" b="1" dirty="0" smtClean="0">
                <a:solidFill>
                  <a:srgbClr val="FF3300"/>
                </a:solidFill>
              </a:rPr>
              <a:t>v.23</a:t>
            </a:r>
          </a:p>
          <a:p>
            <a:r>
              <a:rPr lang="en-US" dirty="0" smtClean="0"/>
              <a:t>Even if they claim to do good works in His name </a:t>
            </a:r>
            <a:r>
              <a:rPr lang="en-US" b="1" dirty="0" smtClean="0">
                <a:solidFill>
                  <a:srgbClr val="FF3300"/>
                </a:solidFill>
              </a:rPr>
              <a:t>v.22</a:t>
            </a:r>
            <a:endParaRPr lang="en-US" b="1" dirty="0">
              <a:solidFill>
                <a:srgbClr val="FF33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dirty="0" smtClean="0">
                <a:solidFill>
                  <a:srgbClr val="FFFF00"/>
                </a:solidFill>
              </a:rPr>
              <a:t>“Vicar of Christ”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b="1" dirty="0" smtClean="0">
                <a:solidFill>
                  <a:schemeClr val="accent6">
                    <a:lumMod val="60000"/>
                    <a:lumOff val="40000"/>
                  </a:schemeClr>
                </a:solidFill>
              </a:rPr>
              <a:t>“To begin with, the Bishop of </a:t>
            </a:r>
            <a:r>
              <a:rPr lang="en-US" b="1" dirty="0" smtClean="0">
                <a:solidFill>
                  <a:srgbClr val="00B0F0"/>
                </a:solidFill>
              </a:rPr>
              <a:t>Rome</a:t>
            </a:r>
            <a:r>
              <a:rPr lang="en-US" b="1" dirty="0" smtClean="0">
                <a:solidFill>
                  <a:schemeClr val="accent6">
                    <a:lumMod val="60000"/>
                    <a:lumOff val="40000"/>
                  </a:schemeClr>
                </a:solidFill>
              </a:rPr>
              <a:t> claimed to be the </a:t>
            </a:r>
            <a:r>
              <a:rPr lang="en-US" b="1" dirty="0" smtClean="0">
                <a:solidFill>
                  <a:srgbClr val="00B0F0"/>
                </a:solidFill>
              </a:rPr>
              <a:t>vicar of Caesar </a:t>
            </a:r>
            <a:r>
              <a:rPr lang="en-US" b="1" dirty="0" smtClean="0">
                <a:solidFill>
                  <a:schemeClr val="accent6">
                    <a:lumMod val="60000"/>
                    <a:lumOff val="40000"/>
                  </a:schemeClr>
                </a:solidFill>
              </a:rPr>
              <a:t>and his </a:t>
            </a:r>
            <a:r>
              <a:rPr lang="en-US" b="1" dirty="0" smtClean="0">
                <a:solidFill>
                  <a:srgbClr val="00B0F0"/>
                </a:solidFill>
              </a:rPr>
              <a:t>successors</a:t>
            </a:r>
            <a:r>
              <a:rPr lang="en-US" b="1" dirty="0" smtClean="0">
                <a:solidFill>
                  <a:schemeClr val="accent6">
                    <a:lumMod val="60000"/>
                    <a:lumOff val="40000"/>
                  </a:schemeClr>
                </a:solidFill>
              </a:rPr>
              <a:t> the rightful </a:t>
            </a:r>
            <a:r>
              <a:rPr lang="en-US" b="1" dirty="0" smtClean="0">
                <a:solidFill>
                  <a:srgbClr val="00B0F0"/>
                </a:solidFill>
              </a:rPr>
              <a:t>heirs</a:t>
            </a:r>
            <a:r>
              <a:rPr lang="en-US" b="1" dirty="0" smtClean="0">
                <a:solidFill>
                  <a:schemeClr val="accent6">
                    <a:lumMod val="60000"/>
                    <a:lumOff val="40000"/>
                  </a:schemeClr>
                </a:solidFill>
              </a:rPr>
              <a:t> to the </a:t>
            </a:r>
            <a:r>
              <a:rPr lang="en-US" b="1" dirty="0" smtClean="0">
                <a:solidFill>
                  <a:srgbClr val="00B0F0"/>
                </a:solidFill>
              </a:rPr>
              <a:t>Caesars</a:t>
            </a:r>
            <a:r>
              <a:rPr lang="en-US" b="1" dirty="0" smtClean="0">
                <a:solidFill>
                  <a:schemeClr val="accent6">
                    <a:lumMod val="60000"/>
                    <a:lumOff val="40000"/>
                  </a:schemeClr>
                </a:solidFill>
              </a:rPr>
              <a:t>. The city that had been the seat of power for the Roman Empire became the city for the Bishop of Rome to exercise his authority. Gradually other Bishops and national monarchs accepted him as vicar and successor to Caesar with the same supreme title of “</a:t>
            </a:r>
            <a:r>
              <a:rPr lang="en-US" b="1" dirty="0" err="1" smtClean="0">
                <a:solidFill>
                  <a:srgbClr val="00B0F0"/>
                </a:solidFill>
              </a:rPr>
              <a:t>Pontifex</a:t>
            </a:r>
            <a:r>
              <a:rPr lang="en-US" b="1" dirty="0" smtClean="0">
                <a:solidFill>
                  <a:srgbClr val="00B0F0"/>
                </a:solidFill>
              </a:rPr>
              <a:t> </a:t>
            </a:r>
            <a:r>
              <a:rPr lang="en-US" b="1" dirty="0" err="1" smtClean="0">
                <a:solidFill>
                  <a:srgbClr val="00B0F0"/>
                </a:solidFill>
              </a:rPr>
              <a:t>Maximus</a:t>
            </a:r>
            <a:r>
              <a:rPr lang="en-US" b="1" dirty="0" smtClean="0">
                <a:solidFill>
                  <a:schemeClr val="accent6">
                    <a:lumMod val="60000"/>
                    <a:lumOff val="40000"/>
                  </a:schemeClr>
                </a:solidFill>
              </a:rPr>
              <a:t>”</a:t>
            </a:r>
          </a:p>
          <a:p>
            <a:pPr fontAlgn="auto">
              <a:spcAft>
                <a:spcPts val="0"/>
              </a:spcAft>
              <a:buFont typeface="Arial" pitchFamily="34" charset="0"/>
              <a:buChar char="•"/>
              <a:defRPr/>
            </a:pPr>
            <a:endParaRPr lang="en-US" b="1" dirty="0" smtClean="0">
              <a:solidFill>
                <a:srgbClr val="FF2D2D"/>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dirty="0" smtClean="0">
                <a:solidFill>
                  <a:srgbClr val="FFFF00"/>
                </a:solidFill>
              </a:rPr>
              <a:t>“Vicar of Christ”</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chemeClr val="accent6">
                    <a:lumMod val="60000"/>
                    <a:lumOff val="40000"/>
                  </a:schemeClr>
                </a:solidFill>
              </a:rPr>
              <a:t>“Next the Bishops of Rome claimed to be ‘The vicar of the prince of the apostles’, that is, the </a:t>
            </a:r>
            <a:r>
              <a:rPr lang="en-US" b="1" dirty="0" smtClean="0">
                <a:solidFill>
                  <a:srgbClr val="00B0F0"/>
                </a:solidFill>
              </a:rPr>
              <a:t>vicar of Peter</a:t>
            </a:r>
            <a:r>
              <a:rPr lang="en-US" b="1" dirty="0" smtClean="0">
                <a:solidFill>
                  <a:schemeClr val="accent6">
                    <a:lumMod val="60000"/>
                    <a:lumOff val="40000"/>
                  </a:schemeClr>
                </a:solidFill>
              </a:rPr>
              <a:t>. Thus in the early fifth century Bishop Innocent I (401-417AD) insisted that Christ had delegated </a:t>
            </a:r>
            <a:r>
              <a:rPr lang="en-US" b="1" dirty="0" smtClean="0">
                <a:solidFill>
                  <a:srgbClr val="00B0F0"/>
                </a:solidFill>
              </a:rPr>
              <a:t>supreme power to Peter</a:t>
            </a:r>
            <a:r>
              <a:rPr lang="en-US" b="1" dirty="0" smtClean="0">
                <a:solidFill>
                  <a:schemeClr val="accent6">
                    <a:lumMod val="60000"/>
                    <a:lumOff val="40000"/>
                  </a:schemeClr>
                </a:solidFill>
              </a:rPr>
              <a:t> and made him the </a:t>
            </a:r>
            <a:r>
              <a:rPr lang="en-US" b="1" dirty="0" smtClean="0">
                <a:solidFill>
                  <a:srgbClr val="00B0F0"/>
                </a:solidFill>
              </a:rPr>
              <a:t>Bishop of Rome…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b="1" dirty="0" smtClean="0">
                <a:solidFill>
                  <a:srgbClr val="FFFF00"/>
                </a:solidFill>
              </a:rPr>
              <a:t>“Vicar of Christ”</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chemeClr val="accent6">
                    <a:lumMod val="60000"/>
                    <a:lumOff val="40000"/>
                  </a:schemeClr>
                </a:solidFill>
              </a:rPr>
              <a:t>“Following this he held that the Bishop of Rome as Peter’s successor was entitled to exercise Peter’s power and prerogatives. Boniface III, who became Bishop of Rome in 606, established himself as “Universal Bishop”, thus claiming to be </a:t>
            </a:r>
            <a:r>
              <a:rPr lang="en-US" b="1" dirty="0" smtClean="0">
                <a:solidFill>
                  <a:srgbClr val="00B0F0"/>
                </a:solidFill>
              </a:rPr>
              <a:t>vicar and master of all other bishops</a:t>
            </a:r>
            <a:r>
              <a:rPr lang="en-US" b="1" dirty="0" smtClean="0">
                <a:solidFill>
                  <a:schemeClr val="accent6">
                    <a:lumMod val="60000"/>
                    <a:lumOff val="40000"/>
                  </a:schemeClr>
                </a:solidFill>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b="1" dirty="0" smtClean="0">
                <a:solidFill>
                  <a:srgbClr val="FFFF00"/>
                </a:solidFill>
              </a:rPr>
              <a:t>“Vicar of Christ”</a:t>
            </a:r>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fontAlgn="auto">
              <a:spcAft>
                <a:spcPts val="0"/>
              </a:spcAft>
              <a:buFont typeface="Arial" pitchFamily="34" charset="0"/>
              <a:buChar char="•"/>
              <a:defRPr/>
            </a:pPr>
            <a:r>
              <a:rPr lang="en-US" b="1" dirty="0" smtClean="0">
                <a:solidFill>
                  <a:schemeClr val="accent6">
                    <a:lumMod val="60000"/>
                    <a:lumOff val="40000"/>
                  </a:schemeClr>
                </a:solidFill>
              </a:rPr>
              <a:t>“It was not until the </a:t>
            </a:r>
            <a:r>
              <a:rPr lang="en-US" b="1" dirty="0" smtClean="0">
                <a:solidFill>
                  <a:srgbClr val="00B0F0"/>
                </a:solidFill>
              </a:rPr>
              <a:t>eighth century</a:t>
            </a:r>
            <a:r>
              <a:rPr lang="en-US" b="1" dirty="0" smtClean="0">
                <a:solidFill>
                  <a:schemeClr val="accent6">
                    <a:lumMod val="60000"/>
                    <a:lumOff val="40000"/>
                  </a:schemeClr>
                </a:solidFill>
              </a:rPr>
              <a:t>, however, that the particular title “</a:t>
            </a:r>
            <a:r>
              <a:rPr lang="en-US" b="1" dirty="0" smtClean="0">
                <a:solidFill>
                  <a:srgbClr val="00B0F0"/>
                </a:solidFill>
              </a:rPr>
              <a:t>Vicar of the Son of God</a:t>
            </a:r>
            <a:r>
              <a:rPr lang="en-US" b="1" dirty="0" smtClean="0">
                <a:solidFill>
                  <a:schemeClr val="accent6">
                    <a:lumMod val="60000"/>
                    <a:lumOff val="40000"/>
                  </a:schemeClr>
                </a:solidFill>
              </a:rPr>
              <a:t>” was found in the </a:t>
            </a:r>
            <a:r>
              <a:rPr lang="en-US" b="1" dirty="0" smtClean="0">
                <a:solidFill>
                  <a:srgbClr val="00B0F0"/>
                </a:solidFill>
              </a:rPr>
              <a:t>fraudulent document </a:t>
            </a:r>
            <a:r>
              <a:rPr lang="en-US" b="1" dirty="0" smtClean="0">
                <a:solidFill>
                  <a:schemeClr val="accent6">
                    <a:lumMod val="60000"/>
                    <a:lumOff val="40000"/>
                  </a:schemeClr>
                </a:solidFill>
              </a:rPr>
              <a:t>called ‘The Donation of Constantine</a:t>
            </a:r>
            <a:r>
              <a:rPr lang="en-US" b="1" dirty="0" smtClean="0">
                <a:solidFill>
                  <a:schemeClr val="accent6">
                    <a:lumMod val="60000"/>
                    <a:lumOff val="40000"/>
                  </a:schemeClr>
                </a:solidFill>
              </a:rPr>
              <a:t>’. Although </a:t>
            </a:r>
            <a:r>
              <a:rPr lang="en-US" b="1" dirty="0" smtClean="0">
                <a:solidFill>
                  <a:schemeClr val="accent6">
                    <a:lumMod val="60000"/>
                    <a:lumOff val="40000"/>
                  </a:schemeClr>
                </a:solidFill>
              </a:rPr>
              <a:t>this notorious document was </a:t>
            </a:r>
            <a:r>
              <a:rPr lang="en-US" b="1" dirty="0" smtClean="0">
                <a:solidFill>
                  <a:srgbClr val="00B0F0"/>
                </a:solidFill>
              </a:rPr>
              <a:t>proven false </a:t>
            </a:r>
            <a:r>
              <a:rPr lang="en-US" b="1" dirty="0" smtClean="0">
                <a:solidFill>
                  <a:schemeClr val="accent6">
                    <a:lumMod val="60000"/>
                    <a:lumOff val="40000"/>
                  </a:schemeClr>
                </a:solidFill>
              </a:rPr>
              <a:t>in the early sixteenth century, the Bishops of Rome have used the title ‘Vicar of Christ’ since the eighth century. This title has been the Pope’s supreme claim to spiritual and temporal supremacy.” </a:t>
            </a:r>
            <a:r>
              <a:rPr lang="en-US" sz="2200" dirty="0" smtClean="0">
                <a:solidFill>
                  <a:schemeClr val="accent6">
                    <a:lumMod val="60000"/>
                    <a:lumOff val="40000"/>
                  </a:schemeClr>
                </a:solidFill>
              </a:rPr>
              <a:t>Richard Bennett</a:t>
            </a:r>
            <a:endParaRPr lang="en-US" sz="2200" b="1" dirty="0" smtClean="0">
              <a:solidFill>
                <a:schemeClr val="accent6">
                  <a:lumMod val="60000"/>
                  <a:lumOff val="40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b="1" dirty="0" smtClean="0"/>
              <a:t>Papal Titles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b="1" dirty="0" smtClean="0">
                <a:solidFill>
                  <a:srgbClr val="FFFF00"/>
                </a:solidFill>
              </a:rPr>
              <a:t>“Supreme Pontiff Of The Universal Church;”</a:t>
            </a:r>
          </a:p>
          <a:p>
            <a:pPr fontAlgn="auto">
              <a:spcAft>
                <a:spcPts val="0"/>
              </a:spcAft>
              <a:buFont typeface="Arial" pitchFamily="34" charset="0"/>
              <a:buChar char="•"/>
              <a:defRPr/>
            </a:pPr>
            <a:r>
              <a:rPr lang="en-US" dirty="0" smtClean="0"/>
              <a:t>“Pontiff </a:t>
            </a:r>
            <a:r>
              <a:rPr lang="en-US" dirty="0" err="1" smtClean="0"/>
              <a:t>Maximus</a:t>
            </a:r>
            <a:r>
              <a:rPr lang="en-US" dirty="0" smtClean="0"/>
              <a:t>” means “high priest” in Latin</a:t>
            </a:r>
          </a:p>
          <a:p>
            <a:pPr fontAlgn="auto">
              <a:spcAft>
                <a:spcPts val="0"/>
              </a:spcAft>
              <a:buFont typeface="Arial" pitchFamily="34" charset="0"/>
              <a:buChar char="•"/>
              <a:defRPr/>
            </a:pPr>
            <a:r>
              <a:rPr lang="en-US" dirty="0" smtClean="0"/>
              <a:t>This is Jesus! </a:t>
            </a:r>
            <a:r>
              <a:rPr lang="en-US" b="1" dirty="0" smtClean="0">
                <a:solidFill>
                  <a:srgbClr val="FF2D2D"/>
                </a:solidFill>
              </a:rPr>
              <a:t>Heb. 4:14-8:1</a:t>
            </a:r>
          </a:p>
          <a:p>
            <a:pPr fontAlgn="auto">
              <a:spcAft>
                <a:spcPts val="0"/>
              </a:spcAft>
              <a:buFont typeface="Arial" pitchFamily="34" charset="0"/>
              <a:buChar char="•"/>
              <a:defRPr/>
            </a:pPr>
            <a:r>
              <a:rPr lang="en-US" b="1" dirty="0" smtClean="0">
                <a:solidFill>
                  <a:srgbClr val="FFFF00"/>
                </a:solidFill>
              </a:rPr>
              <a:t>Patriarch Of The West;</a:t>
            </a:r>
          </a:p>
          <a:p>
            <a:pPr fontAlgn="auto">
              <a:spcAft>
                <a:spcPts val="0"/>
              </a:spcAft>
              <a:buFont typeface="Arial" pitchFamily="34" charset="0"/>
              <a:buChar char="•"/>
              <a:defRPr/>
            </a:pPr>
            <a:r>
              <a:rPr lang="en-US" b="1" dirty="0" smtClean="0">
                <a:solidFill>
                  <a:srgbClr val="FFFF00"/>
                </a:solidFill>
              </a:rPr>
              <a:t>Servant Of The Servants Of God;</a:t>
            </a:r>
          </a:p>
          <a:p>
            <a:pPr fontAlgn="auto">
              <a:spcAft>
                <a:spcPts val="0"/>
              </a:spcAft>
              <a:buFont typeface="Arial" pitchFamily="34" charset="0"/>
              <a:buChar char="•"/>
              <a:defRPr/>
            </a:pPr>
            <a:r>
              <a:rPr lang="en-US" b="1" dirty="0" smtClean="0">
                <a:solidFill>
                  <a:srgbClr val="FFFF00"/>
                </a:solidFill>
              </a:rPr>
              <a:t>Primate Of Italy;</a:t>
            </a:r>
          </a:p>
          <a:p>
            <a:pPr fontAlgn="auto">
              <a:spcAft>
                <a:spcPts val="0"/>
              </a:spcAft>
              <a:buFont typeface="Arial" pitchFamily="34" charset="0"/>
              <a:buChar char="•"/>
              <a:defRPr/>
            </a:pPr>
            <a:r>
              <a:rPr lang="en-US" b="1" dirty="0" smtClean="0">
                <a:solidFill>
                  <a:srgbClr val="FFFF00"/>
                </a:solidFill>
              </a:rPr>
              <a:t>Archbishop And Metropolitan Of The Roman Province;</a:t>
            </a:r>
          </a:p>
          <a:p>
            <a:pPr fontAlgn="auto">
              <a:spcAft>
                <a:spcPts val="0"/>
              </a:spcAft>
              <a:buFont typeface="Arial" pitchFamily="34" charset="0"/>
              <a:buChar char="•"/>
              <a:defRPr/>
            </a:pPr>
            <a:r>
              <a:rPr lang="en-US" b="1" dirty="0" smtClean="0">
                <a:solidFill>
                  <a:srgbClr val="FFFF00"/>
                </a:solidFill>
              </a:rPr>
              <a:t>Sovereign Of Vatican City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b="1" dirty="0" smtClean="0"/>
              <a:t>Direct Papal Claims of Divinity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b="1" dirty="0" smtClean="0">
                <a:solidFill>
                  <a:srgbClr val="FFFF00"/>
                </a:solidFill>
              </a:rPr>
              <a:t>“The Lord our </a:t>
            </a:r>
            <a:r>
              <a:rPr lang="en-US" b="1" dirty="0" smtClean="0">
                <a:solidFill>
                  <a:srgbClr val="00B0F0"/>
                </a:solidFill>
              </a:rPr>
              <a:t>God no longer reigns</a:t>
            </a:r>
            <a:r>
              <a:rPr lang="en-US" b="1" dirty="0" smtClean="0">
                <a:solidFill>
                  <a:srgbClr val="FFFF00"/>
                </a:solidFill>
              </a:rPr>
              <a:t>: He has resigned </a:t>
            </a:r>
            <a:r>
              <a:rPr lang="en-US" b="1" dirty="0" smtClean="0">
                <a:solidFill>
                  <a:srgbClr val="00B0F0"/>
                </a:solidFill>
              </a:rPr>
              <a:t>all power </a:t>
            </a:r>
            <a:r>
              <a:rPr lang="en-US" b="1" dirty="0" smtClean="0">
                <a:solidFill>
                  <a:srgbClr val="FFFF00"/>
                </a:solidFill>
              </a:rPr>
              <a:t>to the </a:t>
            </a:r>
            <a:r>
              <a:rPr lang="en-US" b="1" dirty="0" smtClean="0">
                <a:solidFill>
                  <a:srgbClr val="00B0F0"/>
                </a:solidFill>
              </a:rPr>
              <a:t>Pope</a:t>
            </a:r>
            <a:r>
              <a:rPr lang="en-US" b="1" dirty="0" smtClean="0">
                <a:solidFill>
                  <a:srgbClr val="FFFF00"/>
                </a:solidFill>
              </a:rPr>
              <a:t>.”</a:t>
            </a:r>
          </a:p>
          <a:p>
            <a:pPr fontAlgn="auto">
              <a:spcAft>
                <a:spcPts val="0"/>
              </a:spcAft>
              <a:buFont typeface="Arial" pitchFamily="34" charset="0"/>
              <a:buChar char="•"/>
              <a:defRPr/>
            </a:pPr>
            <a:r>
              <a:rPr lang="en-US" sz="2000" b="1" dirty="0" smtClean="0">
                <a:solidFill>
                  <a:schemeClr val="accent6">
                    <a:lumMod val="60000"/>
                    <a:lumOff val="40000"/>
                  </a:schemeClr>
                </a:solidFill>
              </a:rPr>
              <a:t>TETZEL, Vendor of Indulgences to obtain money for the repair of St. Peters Basilica: Cited in “THE HISTORY OF PROTESTANTISM”, Vol. I pages 255-260</a:t>
            </a:r>
          </a:p>
          <a:p>
            <a:pPr fontAlgn="auto">
              <a:spcAft>
                <a:spcPts val="0"/>
              </a:spcAft>
              <a:buFont typeface="Arial" pitchFamily="34" charset="0"/>
              <a:buChar char="•"/>
              <a:defRPr/>
            </a:pPr>
            <a:r>
              <a:rPr lang="en-US" b="1" dirty="0" smtClean="0">
                <a:solidFill>
                  <a:srgbClr val="FFC000"/>
                </a:solidFill>
              </a:rPr>
              <a:t>“The Pope is </a:t>
            </a:r>
            <a:r>
              <a:rPr lang="en-US" b="1" dirty="0" smtClean="0">
                <a:solidFill>
                  <a:srgbClr val="00B0F0"/>
                </a:solidFill>
              </a:rPr>
              <a:t>not only the representative </a:t>
            </a:r>
            <a:r>
              <a:rPr lang="en-US" b="1" dirty="0" smtClean="0">
                <a:solidFill>
                  <a:srgbClr val="FFC000"/>
                </a:solidFill>
              </a:rPr>
              <a:t>of Jesus Christ, but he is </a:t>
            </a:r>
            <a:r>
              <a:rPr lang="en-US" b="1" dirty="0" smtClean="0">
                <a:solidFill>
                  <a:srgbClr val="00B0F0"/>
                </a:solidFill>
              </a:rPr>
              <a:t>Jesus Christ himself </a:t>
            </a:r>
            <a:r>
              <a:rPr lang="en-US" b="1" dirty="0" smtClean="0">
                <a:solidFill>
                  <a:srgbClr val="FFC000"/>
                </a:solidFill>
              </a:rPr>
              <a:t>hidden under the veil of the flesh. Does the Pope speak? It is Jesus Christ who speaks...”</a:t>
            </a:r>
          </a:p>
          <a:p>
            <a:pPr fontAlgn="auto">
              <a:spcAft>
                <a:spcPts val="0"/>
              </a:spcAft>
              <a:buFont typeface="Arial" pitchFamily="34" charset="0"/>
              <a:buChar char="•"/>
              <a:defRPr/>
            </a:pPr>
            <a:r>
              <a:rPr lang="en-US" sz="2200" b="1" dirty="0" smtClean="0">
                <a:solidFill>
                  <a:srgbClr val="00B0F0"/>
                </a:solidFill>
              </a:rPr>
              <a:t>Pope Pius X</a:t>
            </a:r>
            <a:r>
              <a:rPr lang="en-US" sz="2200" b="1" dirty="0" smtClean="0">
                <a:solidFill>
                  <a:schemeClr val="accent6">
                    <a:lumMod val="60000"/>
                    <a:lumOff val="40000"/>
                  </a:schemeClr>
                </a:solidFill>
              </a:rPr>
              <a:t>, when Archbishop of Venice; Quoted by “</a:t>
            </a:r>
            <a:r>
              <a:rPr lang="en-US" sz="2200" b="1" dirty="0" err="1" smtClean="0">
                <a:solidFill>
                  <a:schemeClr val="accent6">
                    <a:lumMod val="60000"/>
                    <a:lumOff val="40000"/>
                  </a:schemeClr>
                </a:solidFill>
              </a:rPr>
              <a:t>Catholique</a:t>
            </a:r>
            <a:r>
              <a:rPr lang="en-US" sz="2200" b="1" dirty="0" smtClean="0">
                <a:solidFill>
                  <a:schemeClr val="accent6">
                    <a:lumMod val="60000"/>
                    <a:lumOff val="40000"/>
                  </a:schemeClr>
                </a:solidFill>
              </a:rPr>
              <a:t> </a:t>
            </a:r>
            <a:r>
              <a:rPr lang="en-US" sz="2200" b="1" dirty="0" err="1" smtClean="0">
                <a:solidFill>
                  <a:schemeClr val="accent6">
                    <a:lumMod val="60000"/>
                    <a:lumOff val="40000"/>
                  </a:schemeClr>
                </a:solidFill>
              </a:rPr>
              <a:t>Nationale</a:t>
            </a:r>
            <a:r>
              <a:rPr lang="en-US" sz="2200" b="1" dirty="0" smtClean="0">
                <a:solidFill>
                  <a:schemeClr val="accent6">
                    <a:lumMod val="60000"/>
                    <a:lumOff val="40000"/>
                  </a:schemeClr>
                </a:solidFill>
              </a:rPr>
              <a:t>”, July 13, 1895</a:t>
            </a:r>
          </a:p>
          <a:p>
            <a:pPr fontAlgn="auto">
              <a:spcAft>
                <a:spcPts val="0"/>
              </a:spcAft>
              <a:buFont typeface="Arial" pitchFamily="34" charset="0"/>
              <a:buChar char="•"/>
              <a:defRPr/>
            </a:pPr>
            <a:endParaRPr lang="en-US" b="1"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smtClean="0"/>
              <a:t>Direct Papal Claims of Divinity</a:t>
            </a:r>
          </a:p>
        </p:txBody>
      </p:sp>
      <p:sp>
        <p:nvSpPr>
          <p:cNvPr id="3" name="Content Placeholder 2"/>
          <p:cNvSpPr>
            <a:spLocks noGrp="1"/>
          </p:cNvSpPr>
          <p:nvPr>
            <p:ph idx="1"/>
          </p:nvPr>
        </p:nvSpPr>
        <p:spPr>
          <a:xfrm>
            <a:off x="457200" y="1295400"/>
            <a:ext cx="8229600" cy="4830763"/>
          </a:xfrm>
        </p:spPr>
        <p:txBody>
          <a:bodyPr rtlCol="0">
            <a:normAutofit fontScale="92500" lnSpcReduction="10000"/>
          </a:bodyPr>
          <a:lstStyle/>
          <a:p>
            <a:pPr fontAlgn="auto">
              <a:spcAft>
                <a:spcPts val="0"/>
              </a:spcAft>
              <a:buFont typeface="Arial" pitchFamily="34" charset="0"/>
              <a:buChar char="•"/>
              <a:defRPr/>
            </a:pPr>
            <a:r>
              <a:rPr lang="en-US" b="1" dirty="0" smtClean="0">
                <a:solidFill>
                  <a:srgbClr val="FFC000"/>
                </a:solidFill>
              </a:rPr>
              <a:t>“It is certain that the Pontiff was called a God by the Pious Prince Constantine.” </a:t>
            </a:r>
            <a:r>
              <a:rPr lang="en-US" sz="2400" b="1" dirty="0" smtClean="0">
                <a:solidFill>
                  <a:schemeClr val="accent6">
                    <a:lumMod val="60000"/>
                    <a:lumOff val="40000"/>
                  </a:schemeClr>
                </a:solidFill>
              </a:rPr>
              <a:t>Canon Law, published by </a:t>
            </a:r>
            <a:r>
              <a:rPr lang="en-US" sz="2400" b="1" dirty="0" err="1" smtClean="0">
                <a:solidFill>
                  <a:schemeClr val="accent6">
                    <a:lumMod val="60000"/>
                    <a:lumOff val="40000"/>
                  </a:schemeClr>
                </a:solidFill>
              </a:rPr>
              <a:t>Gratianus</a:t>
            </a:r>
            <a:r>
              <a:rPr lang="en-US" sz="2400" b="1" dirty="0" smtClean="0">
                <a:solidFill>
                  <a:schemeClr val="accent6">
                    <a:lumMod val="60000"/>
                    <a:lumOff val="40000"/>
                  </a:schemeClr>
                </a:solidFill>
              </a:rPr>
              <a:t>, 12th Century</a:t>
            </a:r>
          </a:p>
          <a:p>
            <a:pPr fontAlgn="auto">
              <a:spcAft>
                <a:spcPts val="0"/>
              </a:spcAft>
              <a:buFont typeface="Arial" pitchFamily="34" charset="0"/>
              <a:buChar char="•"/>
              <a:defRPr/>
            </a:pPr>
            <a:r>
              <a:rPr lang="en-US" b="1" dirty="0" smtClean="0">
                <a:solidFill>
                  <a:srgbClr val="FFC000"/>
                </a:solidFill>
              </a:rPr>
              <a:t>“The Most Holy and Most Blessed One, who hath Divine Judgment, who is Lord on Earth, successor of Peter, the Lord’s Christ, Lord of the Universe, Father of Kings, Light of the World, the Chief Pontiff Pope Martin.”</a:t>
            </a:r>
          </a:p>
          <a:p>
            <a:pPr fontAlgn="auto">
              <a:spcAft>
                <a:spcPts val="0"/>
              </a:spcAft>
              <a:buFont typeface="Arial" pitchFamily="34" charset="0"/>
              <a:buChar char="•"/>
              <a:defRPr/>
            </a:pPr>
            <a:r>
              <a:rPr lang="en-US" sz="2400" b="1" dirty="0" smtClean="0">
                <a:solidFill>
                  <a:schemeClr val="accent6">
                    <a:lumMod val="60000"/>
                    <a:lumOff val="40000"/>
                  </a:schemeClr>
                </a:solidFill>
              </a:rPr>
              <a:t>Annunciation of Pope Martin at the Court of the Greek Emperor. 13th Century.</a:t>
            </a:r>
          </a:p>
          <a:p>
            <a:pPr algn="ctr" fontAlgn="auto">
              <a:spcAft>
                <a:spcPts val="0"/>
              </a:spcAft>
              <a:buFont typeface="Arial" pitchFamily="34" charset="0"/>
              <a:buNone/>
              <a:defRPr/>
            </a:pPr>
            <a:r>
              <a:rPr lang="en-US" sz="3500" b="1" dirty="0" smtClean="0">
                <a:solidFill>
                  <a:srgbClr val="00B050"/>
                </a:solidFill>
              </a:rPr>
              <a:t>REMEMBER </a:t>
            </a:r>
            <a:r>
              <a:rPr lang="en-US" sz="3500" b="1" dirty="0" smtClean="0">
                <a:solidFill>
                  <a:srgbClr val="FF2D2D"/>
                </a:solidFill>
              </a:rPr>
              <a:t>2 THESSALONIANS 2:4</a:t>
            </a:r>
            <a:r>
              <a:rPr lang="en-US" sz="3500" b="1" dirty="0" smtClean="0">
                <a:solidFill>
                  <a:srgbClr val="00B050"/>
                </a:solidFill>
              </a:rPr>
              <a:t>!</a:t>
            </a:r>
            <a:endParaRPr lang="en-US" b="1" dirty="0" smtClean="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solidFill>
                  <a:srgbClr val="FF3300"/>
                </a:solidFill>
              </a:rPr>
              <a:t>2 Thessalonians 2:1-12</a:t>
            </a:r>
            <a:endParaRPr lang="en-US" b="1" dirty="0">
              <a:solidFill>
                <a:srgbClr val="FF3300"/>
              </a:solidFill>
            </a:endParaRPr>
          </a:p>
        </p:txBody>
      </p:sp>
      <p:sp>
        <p:nvSpPr>
          <p:cNvPr id="3" name="Content Placeholder 2"/>
          <p:cNvSpPr>
            <a:spLocks noGrp="1"/>
          </p:cNvSpPr>
          <p:nvPr>
            <p:ph idx="1"/>
          </p:nvPr>
        </p:nvSpPr>
        <p:spPr>
          <a:xfrm>
            <a:off x="381000" y="1143000"/>
            <a:ext cx="8382000" cy="5715000"/>
          </a:xfrm>
        </p:spPr>
        <p:txBody>
          <a:bodyPr>
            <a:normAutofit/>
          </a:bodyPr>
          <a:lstStyle/>
          <a:p>
            <a:r>
              <a:rPr lang="en-US" dirty="0" smtClean="0">
                <a:solidFill>
                  <a:srgbClr val="FFFF00"/>
                </a:solidFill>
              </a:rPr>
              <a:t>Mystery of </a:t>
            </a:r>
            <a:r>
              <a:rPr lang="en-US" b="1" dirty="0" smtClean="0">
                <a:solidFill>
                  <a:srgbClr val="FFFF00"/>
                </a:solidFill>
              </a:rPr>
              <a:t>lawlessness</a:t>
            </a:r>
            <a:r>
              <a:rPr lang="en-US" dirty="0" smtClean="0">
                <a:solidFill>
                  <a:srgbClr val="FFFF00"/>
                </a:solidFill>
              </a:rPr>
              <a:t> </a:t>
            </a:r>
            <a:r>
              <a:rPr lang="en-US" b="1" dirty="0" smtClean="0">
                <a:solidFill>
                  <a:srgbClr val="FF3300"/>
                </a:solidFill>
              </a:rPr>
              <a:t>v.7; </a:t>
            </a:r>
            <a:r>
              <a:rPr lang="en-US" dirty="0" smtClean="0">
                <a:solidFill>
                  <a:srgbClr val="FFFF00"/>
                </a:solidFill>
              </a:rPr>
              <a:t>is </a:t>
            </a:r>
            <a:r>
              <a:rPr lang="en-US" b="1" dirty="0" smtClean="0">
                <a:solidFill>
                  <a:srgbClr val="FFFF00"/>
                </a:solidFill>
              </a:rPr>
              <a:t>sin </a:t>
            </a:r>
            <a:r>
              <a:rPr lang="en-US" b="1" dirty="0" smtClean="0">
                <a:solidFill>
                  <a:srgbClr val="FF3300"/>
                </a:solidFill>
              </a:rPr>
              <a:t>1 John 3:4</a:t>
            </a:r>
          </a:p>
          <a:p>
            <a:r>
              <a:rPr lang="en-US" dirty="0" smtClean="0"/>
              <a:t>Tendency</a:t>
            </a:r>
            <a:r>
              <a:rPr lang="en-US" b="1" dirty="0" smtClean="0">
                <a:solidFill>
                  <a:srgbClr val="FF3300"/>
                </a:solidFill>
              </a:rPr>
              <a:t> </a:t>
            </a:r>
            <a:r>
              <a:rPr lang="en-US" b="1" dirty="0" smtClean="0">
                <a:solidFill>
                  <a:srgbClr val="00B0F0"/>
                </a:solidFill>
              </a:rPr>
              <a:t>already</a:t>
            </a:r>
            <a:r>
              <a:rPr lang="en-US" b="1" dirty="0" smtClean="0">
                <a:solidFill>
                  <a:srgbClr val="FF3300"/>
                </a:solidFill>
              </a:rPr>
              <a:t> </a:t>
            </a:r>
            <a:r>
              <a:rPr lang="en-US" dirty="0" smtClean="0"/>
              <a:t>in the </a:t>
            </a:r>
            <a:r>
              <a:rPr lang="en-US" b="1" dirty="0" smtClean="0">
                <a:solidFill>
                  <a:srgbClr val="00B0F0"/>
                </a:solidFill>
              </a:rPr>
              <a:t>church</a:t>
            </a:r>
            <a:r>
              <a:rPr lang="en-US" b="1" dirty="0" smtClean="0">
                <a:solidFill>
                  <a:srgbClr val="FF3300"/>
                </a:solidFill>
              </a:rPr>
              <a:t> v.7; 1 Cor. 1-4</a:t>
            </a:r>
          </a:p>
          <a:p>
            <a:r>
              <a:rPr lang="en-US" dirty="0" smtClean="0"/>
              <a:t>Some </a:t>
            </a:r>
            <a:r>
              <a:rPr lang="en-US" b="1" dirty="0" smtClean="0">
                <a:solidFill>
                  <a:srgbClr val="00FF00"/>
                </a:solidFill>
              </a:rPr>
              <a:t>thing</a:t>
            </a:r>
            <a:r>
              <a:rPr lang="en-US" dirty="0" smtClean="0"/>
              <a:t> restrained it </a:t>
            </a:r>
            <a:r>
              <a:rPr lang="en-US" b="1" dirty="0" smtClean="0">
                <a:solidFill>
                  <a:srgbClr val="FF3300"/>
                </a:solidFill>
              </a:rPr>
              <a:t>v.6</a:t>
            </a:r>
          </a:p>
          <a:p>
            <a:r>
              <a:rPr lang="en-US" dirty="0" smtClean="0"/>
              <a:t>Some</a:t>
            </a:r>
            <a:r>
              <a:rPr lang="en-US" b="1" dirty="0" smtClean="0">
                <a:solidFill>
                  <a:srgbClr val="FF3300"/>
                </a:solidFill>
              </a:rPr>
              <a:t> </a:t>
            </a:r>
            <a:r>
              <a:rPr lang="en-US" b="1" dirty="0" smtClean="0">
                <a:solidFill>
                  <a:srgbClr val="00B0F0"/>
                </a:solidFill>
              </a:rPr>
              <a:t>one</a:t>
            </a:r>
            <a:r>
              <a:rPr lang="en-US" b="1" dirty="0" smtClean="0">
                <a:solidFill>
                  <a:srgbClr val="FF3300"/>
                </a:solidFill>
              </a:rPr>
              <a:t> </a:t>
            </a:r>
            <a:r>
              <a:rPr lang="en-US" dirty="0" smtClean="0"/>
              <a:t>restrained it </a:t>
            </a:r>
            <a:r>
              <a:rPr lang="en-US" b="1" dirty="0" smtClean="0">
                <a:solidFill>
                  <a:srgbClr val="FF3300"/>
                </a:solidFill>
              </a:rPr>
              <a:t>v.7</a:t>
            </a:r>
          </a:p>
          <a:p>
            <a:r>
              <a:rPr lang="en-US" u="sng" dirty="0" smtClean="0">
                <a:solidFill>
                  <a:srgbClr val="FFFF00"/>
                </a:solidFill>
              </a:rPr>
              <a:t>THE</a:t>
            </a:r>
            <a:r>
              <a:rPr lang="en-US" dirty="0" smtClean="0">
                <a:solidFill>
                  <a:srgbClr val="FFFF00"/>
                </a:solidFill>
              </a:rPr>
              <a:t> falling away </a:t>
            </a:r>
            <a:r>
              <a:rPr lang="en-US" dirty="0" smtClean="0"/>
              <a:t>(Greek </a:t>
            </a:r>
            <a:r>
              <a:rPr lang="en-US" u="sng" dirty="0" smtClean="0">
                <a:solidFill>
                  <a:srgbClr val="00FF00"/>
                </a:solidFill>
              </a:rPr>
              <a:t>E</a:t>
            </a:r>
            <a:r>
              <a:rPr lang="en-US" dirty="0" smtClean="0"/>
              <a:t> </a:t>
            </a:r>
            <a:r>
              <a:rPr lang="en-US" dirty="0" smtClean="0">
                <a:solidFill>
                  <a:srgbClr val="00FF00"/>
                </a:solidFill>
              </a:rPr>
              <a:t>APOSTASIA</a:t>
            </a:r>
            <a:r>
              <a:rPr lang="en-US" dirty="0" smtClean="0"/>
              <a:t>)</a:t>
            </a:r>
            <a:r>
              <a:rPr lang="en-US" dirty="0" smtClean="0">
                <a:solidFill>
                  <a:srgbClr val="FFFF00"/>
                </a:solidFill>
              </a:rPr>
              <a:t> </a:t>
            </a:r>
            <a:r>
              <a:rPr lang="en-US" b="1" dirty="0" smtClean="0">
                <a:solidFill>
                  <a:srgbClr val="FF3300"/>
                </a:solidFill>
              </a:rPr>
              <a:t>v.3  </a:t>
            </a:r>
            <a:r>
              <a:rPr lang="en-US" dirty="0" smtClean="0"/>
              <a:t>is</a:t>
            </a:r>
            <a:r>
              <a:rPr lang="en-US" b="1" dirty="0" smtClean="0">
                <a:solidFill>
                  <a:srgbClr val="FF3300"/>
                </a:solidFill>
              </a:rPr>
              <a:t> </a:t>
            </a:r>
            <a:r>
              <a:rPr lang="en-US" b="1" dirty="0" smtClean="0">
                <a:solidFill>
                  <a:srgbClr val="00FF00"/>
                </a:solidFill>
              </a:rPr>
              <a:t>change</a:t>
            </a:r>
            <a:r>
              <a:rPr lang="en-US" dirty="0" smtClean="0"/>
              <a:t> within the </a:t>
            </a:r>
            <a:r>
              <a:rPr lang="en-US" b="1" dirty="0" smtClean="0">
                <a:solidFill>
                  <a:srgbClr val="00B0F0"/>
                </a:solidFill>
              </a:rPr>
              <a:t>church</a:t>
            </a:r>
          </a:p>
          <a:p>
            <a:r>
              <a:rPr lang="en-US" dirty="0" smtClean="0"/>
              <a:t>Corruption of organization</a:t>
            </a:r>
          </a:p>
          <a:p>
            <a:r>
              <a:rPr lang="en-US" dirty="0" smtClean="0"/>
              <a:t>Till </a:t>
            </a:r>
            <a:r>
              <a:rPr lang="en-US" b="1" dirty="0" smtClean="0">
                <a:solidFill>
                  <a:srgbClr val="00B0F0"/>
                </a:solidFill>
              </a:rPr>
              <a:t>one</a:t>
            </a:r>
            <a:r>
              <a:rPr lang="en-US" dirty="0" smtClean="0"/>
              <a:t> </a:t>
            </a:r>
            <a:r>
              <a:rPr lang="en-US" b="1" dirty="0" smtClean="0">
                <a:solidFill>
                  <a:srgbClr val="00FF00"/>
                </a:solidFill>
              </a:rPr>
              <a:t>man</a:t>
            </a:r>
            <a:r>
              <a:rPr lang="en-US" dirty="0" smtClean="0"/>
              <a:t> sits as </a:t>
            </a:r>
            <a:r>
              <a:rPr lang="en-US" b="1" dirty="0" smtClean="0">
                <a:solidFill>
                  <a:srgbClr val="00B0F0"/>
                </a:solidFill>
              </a:rPr>
              <a:t>God </a:t>
            </a:r>
            <a:r>
              <a:rPr lang="en-US" dirty="0" smtClean="0"/>
              <a:t>in </a:t>
            </a:r>
            <a:r>
              <a:rPr lang="en-US" b="1" dirty="0" smtClean="0">
                <a:solidFill>
                  <a:srgbClr val="00FF00"/>
                </a:solidFill>
              </a:rPr>
              <a:t>apostate</a:t>
            </a:r>
            <a:r>
              <a:rPr lang="en-US" dirty="0" smtClean="0"/>
              <a:t> </a:t>
            </a:r>
            <a:r>
              <a:rPr lang="en-US" b="1" dirty="0" smtClean="0">
                <a:solidFill>
                  <a:srgbClr val="00B0F0"/>
                </a:solidFill>
              </a:rPr>
              <a:t>church </a:t>
            </a:r>
            <a:r>
              <a:rPr lang="en-US" b="1" dirty="0" smtClean="0">
                <a:solidFill>
                  <a:srgbClr val="FF3300"/>
                </a:solidFill>
              </a:rPr>
              <a:t>v.4</a:t>
            </a:r>
          </a:p>
          <a:p>
            <a:r>
              <a:rPr lang="en-US" dirty="0" smtClean="0">
                <a:solidFill>
                  <a:srgbClr val="FFFF00"/>
                </a:solidFill>
              </a:rPr>
              <a:t>Man of sin </a:t>
            </a:r>
            <a:r>
              <a:rPr lang="en-US" dirty="0" smtClean="0"/>
              <a:t>is</a:t>
            </a:r>
            <a:r>
              <a:rPr lang="en-US" dirty="0" smtClean="0">
                <a:solidFill>
                  <a:srgbClr val="FFFF00"/>
                </a:solidFill>
              </a:rPr>
              <a:t> </a:t>
            </a:r>
            <a:r>
              <a:rPr lang="en-US" dirty="0" smtClean="0"/>
              <a:t>Bishop of Rome (</a:t>
            </a:r>
            <a:r>
              <a:rPr lang="en-US" b="1" dirty="0" smtClean="0">
                <a:solidFill>
                  <a:srgbClr val="00FF00"/>
                </a:solidFill>
              </a:rPr>
              <a:t>Pope</a:t>
            </a:r>
            <a:r>
              <a:rPr lang="en-US" dirty="0" smtClean="0"/>
              <a:t>)</a:t>
            </a:r>
          </a:p>
          <a:p>
            <a:endParaRPr lang="en-US" b="1" dirty="0" smtClean="0">
              <a:solidFill>
                <a:srgbClr val="FF33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Fulfillment of Scripture About Changes in God’s Plan</a:t>
            </a:r>
          </a:p>
        </p:txBody>
      </p:sp>
      <p:sp>
        <p:nvSpPr>
          <p:cNvPr id="3" name="Content Placeholder 2"/>
          <p:cNvSpPr>
            <a:spLocks noGrp="1"/>
          </p:cNvSpPr>
          <p:nvPr>
            <p:ph idx="1"/>
          </p:nvPr>
        </p:nvSpPr>
        <p:spPr>
          <a:xfrm>
            <a:off x="381000" y="1600200"/>
            <a:ext cx="8382000" cy="5257800"/>
          </a:xfrm>
        </p:spPr>
        <p:txBody>
          <a:bodyPr rtlCol="0">
            <a:normAutofit lnSpcReduction="10000"/>
          </a:bodyPr>
          <a:lstStyle/>
          <a:p>
            <a:pPr fontAlgn="auto">
              <a:spcAft>
                <a:spcPts val="0"/>
              </a:spcAft>
              <a:buFont typeface="Arial" pitchFamily="34" charset="0"/>
              <a:buChar char="•"/>
              <a:defRPr/>
            </a:pPr>
            <a:r>
              <a:rPr lang="en-US" dirty="0" smtClean="0"/>
              <a:t>The</a:t>
            </a:r>
            <a:r>
              <a:rPr lang="en-US" dirty="0" smtClean="0">
                <a:solidFill>
                  <a:schemeClr val="accent6">
                    <a:lumMod val="60000"/>
                    <a:lumOff val="40000"/>
                  </a:schemeClr>
                </a:solidFill>
              </a:rPr>
              <a:t> </a:t>
            </a:r>
            <a:r>
              <a:rPr lang="en-US" dirty="0" smtClean="0">
                <a:solidFill>
                  <a:srgbClr val="FFFF00"/>
                </a:solidFill>
              </a:rPr>
              <a:t>“mystery of lawlessness” </a:t>
            </a:r>
            <a:r>
              <a:rPr lang="en-US" dirty="0" smtClean="0"/>
              <a:t>was present even in the First Century</a:t>
            </a:r>
            <a:r>
              <a:rPr lang="en-US" dirty="0" smtClean="0">
                <a:solidFill>
                  <a:schemeClr val="accent6">
                    <a:lumMod val="60000"/>
                    <a:lumOff val="40000"/>
                  </a:schemeClr>
                </a:solidFill>
              </a:rPr>
              <a:t> </a:t>
            </a:r>
            <a:r>
              <a:rPr lang="en-US" b="1" dirty="0" smtClean="0">
                <a:solidFill>
                  <a:srgbClr val="FF3300"/>
                </a:solidFill>
              </a:rPr>
              <a:t>2 Thess. 2:7, Acts 20:28-31</a:t>
            </a:r>
          </a:p>
          <a:p>
            <a:pPr fontAlgn="auto">
              <a:spcAft>
                <a:spcPts val="0"/>
              </a:spcAft>
              <a:buFont typeface="Arial" pitchFamily="34" charset="0"/>
              <a:buChar char="•"/>
              <a:defRPr/>
            </a:pPr>
            <a:r>
              <a:rPr lang="en-US" dirty="0" smtClean="0"/>
              <a:t>It would begin within </a:t>
            </a:r>
            <a:r>
              <a:rPr lang="en-US" b="1" dirty="0" smtClean="0">
                <a:solidFill>
                  <a:srgbClr val="00B0F0"/>
                </a:solidFill>
              </a:rPr>
              <a:t>church</a:t>
            </a:r>
            <a:r>
              <a:rPr lang="en-US" b="1" dirty="0" smtClean="0">
                <a:solidFill>
                  <a:srgbClr val="FF2D2D"/>
                </a:solidFill>
              </a:rPr>
              <a:t> </a:t>
            </a:r>
            <a:r>
              <a:rPr lang="en-US" b="1" dirty="0" smtClean="0">
                <a:solidFill>
                  <a:srgbClr val="00B0F0"/>
                </a:solidFill>
              </a:rPr>
              <a:t>organization</a:t>
            </a:r>
          </a:p>
          <a:p>
            <a:pPr fontAlgn="auto">
              <a:spcAft>
                <a:spcPts val="0"/>
              </a:spcAft>
              <a:buFont typeface="Arial" pitchFamily="34" charset="0"/>
              <a:buChar char="•"/>
              <a:defRPr/>
            </a:pPr>
            <a:r>
              <a:rPr lang="en-US" b="1" dirty="0" smtClean="0">
                <a:solidFill>
                  <a:srgbClr val="00B050"/>
                </a:solidFill>
              </a:rPr>
              <a:t>A.D. 30-100 </a:t>
            </a:r>
            <a:r>
              <a:rPr lang="en-US" dirty="0" smtClean="0"/>
              <a:t>independent churches, led by </a:t>
            </a:r>
            <a:r>
              <a:rPr lang="en-US" b="1" dirty="0" smtClean="0">
                <a:solidFill>
                  <a:srgbClr val="00B0F0"/>
                </a:solidFill>
              </a:rPr>
              <a:t>pastors</a:t>
            </a:r>
            <a:r>
              <a:rPr lang="en-US" b="1" dirty="0" smtClean="0">
                <a:solidFill>
                  <a:schemeClr val="accent6">
                    <a:lumMod val="60000"/>
                    <a:lumOff val="40000"/>
                  </a:schemeClr>
                </a:solidFill>
              </a:rPr>
              <a:t> </a:t>
            </a:r>
            <a:r>
              <a:rPr lang="en-US" dirty="0" smtClean="0"/>
              <a:t>(also called </a:t>
            </a:r>
            <a:r>
              <a:rPr lang="en-US" b="1" dirty="0" smtClean="0">
                <a:solidFill>
                  <a:srgbClr val="00B0F0"/>
                </a:solidFill>
              </a:rPr>
              <a:t>bishops</a:t>
            </a:r>
            <a:r>
              <a:rPr lang="en-US" b="1" dirty="0" smtClean="0">
                <a:solidFill>
                  <a:schemeClr val="accent6">
                    <a:lumMod val="60000"/>
                    <a:lumOff val="40000"/>
                  </a:schemeClr>
                </a:solidFill>
              </a:rPr>
              <a:t> </a:t>
            </a:r>
            <a:r>
              <a:rPr lang="en-US" dirty="0" smtClean="0"/>
              <a:t>and</a:t>
            </a:r>
            <a:r>
              <a:rPr lang="en-US" b="1" dirty="0" smtClean="0">
                <a:solidFill>
                  <a:schemeClr val="accent6">
                    <a:lumMod val="60000"/>
                    <a:lumOff val="40000"/>
                  </a:schemeClr>
                </a:solidFill>
              </a:rPr>
              <a:t> </a:t>
            </a:r>
            <a:r>
              <a:rPr lang="en-US" b="1" dirty="0" smtClean="0">
                <a:solidFill>
                  <a:srgbClr val="00B0F0"/>
                </a:solidFill>
              </a:rPr>
              <a:t>elders</a:t>
            </a:r>
            <a:r>
              <a:rPr lang="en-US" dirty="0" smtClean="0"/>
              <a:t>)</a:t>
            </a:r>
          </a:p>
          <a:p>
            <a:pPr fontAlgn="auto">
              <a:spcAft>
                <a:spcPts val="0"/>
              </a:spcAft>
              <a:buFont typeface="Arial" pitchFamily="34" charset="0"/>
              <a:buChar char="•"/>
              <a:defRPr/>
            </a:pPr>
            <a:r>
              <a:rPr lang="en-US" b="1" dirty="0" smtClean="0">
                <a:solidFill>
                  <a:srgbClr val="00B050"/>
                </a:solidFill>
              </a:rPr>
              <a:t>A.D. 100-150</a:t>
            </a:r>
            <a:r>
              <a:rPr lang="en-US" b="1" dirty="0" smtClean="0">
                <a:solidFill>
                  <a:schemeClr val="accent6">
                    <a:lumMod val="60000"/>
                    <a:lumOff val="40000"/>
                  </a:schemeClr>
                </a:solidFill>
              </a:rPr>
              <a:t> </a:t>
            </a:r>
            <a:r>
              <a:rPr lang="en-US" b="1" dirty="0" smtClean="0">
                <a:solidFill>
                  <a:srgbClr val="00B0F0"/>
                </a:solidFill>
              </a:rPr>
              <a:t>one</a:t>
            </a:r>
            <a:r>
              <a:rPr lang="en-US" b="1" dirty="0" smtClean="0">
                <a:solidFill>
                  <a:schemeClr val="accent6">
                    <a:lumMod val="60000"/>
                    <a:lumOff val="40000"/>
                  </a:schemeClr>
                </a:solidFill>
              </a:rPr>
              <a:t> </a:t>
            </a:r>
            <a:r>
              <a:rPr lang="en-US" b="1" dirty="0" smtClean="0">
                <a:solidFill>
                  <a:srgbClr val="00B0F0"/>
                </a:solidFill>
              </a:rPr>
              <a:t>elder</a:t>
            </a:r>
            <a:r>
              <a:rPr lang="en-US" b="1" dirty="0" smtClean="0">
                <a:solidFill>
                  <a:schemeClr val="accent6">
                    <a:lumMod val="60000"/>
                    <a:lumOff val="40000"/>
                  </a:schemeClr>
                </a:solidFill>
              </a:rPr>
              <a:t> </a:t>
            </a:r>
            <a:r>
              <a:rPr lang="en-US" dirty="0" smtClean="0"/>
              <a:t>began to be commonly recognized by a local church as </a:t>
            </a:r>
            <a:r>
              <a:rPr lang="en-US" b="1" dirty="0" smtClean="0">
                <a:solidFill>
                  <a:srgbClr val="00B0F0"/>
                </a:solidFill>
              </a:rPr>
              <a:t>leader over </a:t>
            </a:r>
            <a:r>
              <a:rPr lang="en-US" dirty="0" smtClean="0"/>
              <a:t>the other elders</a:t>
            </a:r>
          </a:p>
          <a:p>
            <a:pPr fontAlgn="auto">
              <a:spcAft>
                <a:spcPts val="0"/>
              </a:spcAft>
              <a:buFont typeface="Arial" pitchFamily="34" charset="0"/>
              <a:buChar char="•"/>
              <a:defRPr/>
            </a:pPr>
            <a:r>
              <a:rPr lang="en-US" b="1" dirty="0" smtClean="0">
                <a:solidFill>
                  <a:srgbClr val="00B050"/>
                </a:solidFill>
              </a:rPr>
              <a:t>A.D. 150-200 </a:t>
            </a:r>
            <a:r>
              <a:rPr lang="en-US" dirty="0" smtClean="0"/>
              <a:t>the lead elder was distinguished by the word </a:t>
            </a:r>
            <a:r>
              <a:rPr lang="en-US" b="1" dirty="0" smtClean="0">
                <a:solidFill>
                  <a:srgbClr val="00B0F0"/>
                </a:solidFill>
              </a:rPr>
              <a:t>bishop</a:t>
            </a:r>
            <a:r>
              <a:rPr lang="en-US" b="1" dirty="0" smtClean="0">
                <a:solidFill>
                  <a:schemeClr val="accent6">
                    <a:lumMod val="60000"/>
                    <a:lumOff val="40000"/>
                  </a:schemeClr>
                </a:solidFill>
              </a:rPr>
              <a:t> </a:t>
            </a:r>
            <a:r>
              <a:rPr lang="en-US" dirty="0" smtClean="0"/>
              <a:t>over the eldership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Fulfillment of Scripture About Changes in God’s Plan</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rgbClr val="00B050"/>
                </a:solidFill>
              </a:rPr>
              <a:t>A.D. 200-250 </a:t>
            </a:r>
            <a:r>
              <a:rPr lang="en-US" dirty="0" smtClean="0"/>
              <a:t>some bishops begin to oversee affairs in some of the smaller churches in the surrounding area (</a:t>
            </a:r>
            <a:r>
              <a:rPr lang="en-US" b="1" dirty="0" smtClean="0">
                <a:solidFill>
                  <a:srgbClr val="00B0F0"/>
                </a:solidFill>
              </a:rPr>
              <a:t>diocese</a:t>
            </a:r>
            <a:r>
              <a:rPr lang="en-US" dirty="0" smtClean="0"/>
              <a:t>)</a:t>
            </a:r>
          </a:p>
          <a:p>
            <a:pPr fontAlgn="auto">
              <a:spcAft>
                <a:spcPts val="0"/>
              </a:spcAft>
              <a:buFont typeface="Arial" pitchFamily="34" charset="0"/>
              <a:buChar char="•"/>
              <a:defRPr/>
            </a:pPr>
            <a:r>
              <a:rPr lang="en-US" b="1" dirty="0" smtClean="0">
                <a:solidFill>
                  <a:srgbClr val="00B050"/>
                </a:solidFill>
              </a:rPr>
              <a:t>A.D. 250-300 </a:t>
            </a:r>
            <a:r>
              <a:rPr lang="en-US" dirty="0" smtClean="0"/>
              <a:t>after this breach in congregational autonomy, the bishops in the larger</a:t>
            </a:r>
            <a:r>
              <a:rPr lang="en-US" b="1" dirty="0" smtClean="0">
                <a:solidFill>
                  <a:schemeClr val="accent6">
                    <a:lumMod val="60000"/>
                    <a:lumOff val="40000"/>
                  </a:schemeClr>
                </a:solidFill>
              </a:rPr>
              <a:t> </a:t>
            </a:r>
            <a:r>
              <a:rPr lang="en-US" b="1" dirty="0" smtClean="0">
                <a:solidFill>
                  <a:srgbClr val="00B0F0"/>
                </a:solidFill>
              </a:rPr>
              <a:t>cities</a:t>
            </a:r>
            <a:r>
              <a:rPr lang="en-US" b="1" dirty="0" smtClean="0">
                <a:solidFill>
                  <a:schemeClr val="accent6">
                    <a:lumMod val="60000"/>
                    <a:lumOff val="40000"/>
                  </a:schemeClr>
                </a:solidFill>
              </a:rPr>
              <a:t> </a:t>
            </a:r>
            <a:r>
              <a:rPr lang="en-US" dirty="0" smtClean="0"/>
              <a:t>(with larger churches) gained </a:t>
            </a:r>
            <a:r>
              <a:rPr lang="en-US" b="1" dirty="0" smtClean="0">
                <a:solidFill>
                  <a:srgbClr val="00B0F0"/>
                </a:solidFill>
              </a:rPr>
              <a:t>more prominence </a:t>
            </a:r>
            <a:r>
              <a:rPr lang="en-US" dirty="0" smtClean="0"/>
              <a:t>and wielded </a:t>
            </a:r>
            <a:r>
              <a:rPr lang="en-US" b="1" dirty="0" smtClean="0">
                <a:solidFill>
                  <a:srgbClr val="00B0F0"/>
                </a:solidFill>
              </a:rPr>
              <a:t>more influence</a:t>
            </a:r>
            <a:r>
              <a:rPr lang="en-US" dirty="0" smtClean="0"/>
              <a:t>; they were </a:t>
            </a:r>
            <a:r>
              <a:rPr lang="en-US" b="1" dirty="0" smtClean="0">
                <a:solidFill>
                  <a:srgbClr val="00B0F0"/>
                </a:solidFill>
              </a:rPr>
              <a:t>metropolitan</a:t>
            </a:r>
            <a:r>
              <a:rPr lang="en-US" b="1" dirty="0" smtClean="0">
                <a:solidFill>
                  <a:schemeClr val="accent6">
                    <a:lumMod val="60000"/>
                    <a:lumOff val="40000"/>
                  </a:schemeClr>
                </a:solidFill>
              </a:rPr>
              <a:t> </a:t>
            </a:r>
            <a:r>
              <a:rPr lang="en-US" dirty="0" smtClean="0"/>
              <a:t>bishops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Fulfillment of Scripture About Changes in God’s Plan</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b="1" dirty="0" smtClean="0">
                <a:solidFill>
                  <a:srgbClr val="00B050"/>
                </a:solidFill>
              </a:rPr>
              <a:t>A.D. 300-400 </a:t>
            </a:r>
            <a:r>
              <a:rPr lang="en-US" dirty="0" smtClean="0"/>
              <a:t>the bishops in the larger </a:t>
            </a:r>
            <a:r>
              <a:rPr lang="en-US" b="1" dirty="0" smtClean="0">
                <a:solidFill>
                  <a:srgbClr val="00B0F0"/>
                </a:solidFill>
              </a:rPr>
              <a:t>cities</a:t>
            </a:r>
            <a:r>
              <a:rPr lang="en-US" b="1" dirty="0" smtClean="0">
                <a:solidFill>
                  <a:schemeClr val="accent6">
                    <a:lumMod val="60000"/>
                    <a:lumOff val="40000"/>
                  </a:schemeClr>
                </a:solidFill>
              </a:rPr>
              <a:t> </a:t>
            </a:r>
            <a:r>
              <a:rPr lang="en-US" dirty="0" smtClean="0"/>
              <a:t>(with the largest churches) gained </a:t>
            </a:r>
            <a:r>
              <a:rPr lang="en-US" b="1" dirty="0" smtClean="0">
                <a:solidFill>
                  <a:srgbClr val="00B0F0"/>
                </a:solidFill>
              </a:rPr>
              <a:t>even</a:t>
            </a:r>
            <a:r>
              <a:rPr lang="en-US" b="1" dirty="0" smtClean="0">
                <a:solidFill>
                  <a:schemeClr val="accent6">
                    <a:lumMod val="60000"/>
                    <a:lumOff val="40000"/>
                  </a:schemeClr>
                </a:solidFill>
              </a:rPr>
              <a:t> </a:t>
            </a:r>
            <a:r>
              <a:rPr lang="en-US" b="1" dirty="0" smtClean="0">
                <a:solidFill>
                  <a:srgbClr val="00B0F0"/>
                </a:solidFill>
              </a:rPr>
              <a:t>more prominence </a:t>
            </a:r>
            <a:r>
              <a:rPr lang="en-US" dirty="0" smtClean="0"/>
              <a:t>and wielded </a:t>
            </a:r>
            <a:r>
              <a:rPr lang="en-US" b="1" dirty="0" smtClean="0">
                <a:solidFill>
                  <a:srgbClr val="00B0F0"/>
                </a:solidFill>
              </a:rPr>
              <a:t>more influence</a:t>
            </a:r>
            <a:r>
              <a:rPr lang="en-US" dirty="0" smtClean="0"/>
              <a:t>;</a:t>
            </a:r>
            <a:r>
              <a:rPr lang="en-US" b="1" dirty="0" smtClean="0">
                <a:solidFill>
                  <a:schemeClr val="accent6">
                    <a:lumMod val="60000"/>
                    <a:lumOff val="40000"/>
                  </a:schemeClr>
                </a:solidFill>
              </a:rPr>
              <a:t> </a:t>
            </a:r>
            <a:r>
              <a:rPr lang="en-US" dirty="0" smtClean="0"/>
              <a:t>these</a:t>
            </a:r>
            <a:r>
              <a:rPr lang="en-US" b="1" dirty="0" smtClean="0">
                <a:solidFill>
                  <a:schemeClr val="accent6">
                    <a:lumMod val="60000"/>
                    <a:lumOff val="40000"/>
                  </a:schemeClr>
                </a:solidFill>
              </a:rPr>
              <a:t> </a:t>
            </a:r>
            <a:r>
              <a:rPr lang="en-US" b="1" dirty="0" smtClean="0">
                <a:solidFill>
                  <a:srgbClr val="00B0F0"/>
                </a:solidFill>
              </a:rPr>
              <a:t>metropolitans </a:t>
            </a:r>
            <a:r>
              <a:rPr lang="en-US" dirty="0" smtClean="0"/>
              <a:t>were called </a:t>
            </a:r>
            <a:r>
              <a:rPr lang="en-US" b="1" dirty="0" smtClean="0">
                <a:solidFill>
                  <a:srgbClr val="00B0F0"/>
                </a:solidFill>
              </a:rPr>
              <a:t>patriarchs </a:t>
            </a:r>
            <a:r>
              <a:rPr lang="en-US" dirty="0" smtClean="0"/>
              <a:t>in</a:t>
            </a:r>
            <a:r>
              <a:rPr lang="en-US" b="1" dirty="0" smtClean="0">
                <a:solidFill>
                  <a:srgbClr val="00B0F0"/>
                </a:solidFill>
              </a:rPr>
              <a:t> </a:t>
            </a:r>
            <a:r>
              <a:rPr lang="en-US" b="1" dirty="0" smtClean="0">
                <a:solidFill>
                  <a:srgbClr val="00B050"/>
                </a:solidFill>
              </a:rPr>
              <a:t>381</a:t>
            </a:r>
          </a:p>
          <a:p>
            <a:pPr fontAlgn="auto">
              <a:spcAft>
                <a:spcPts val="0"/>
              </a:spcAft>
              <a:buFont typeface="Arial" pitchFamily="34" charset="0"/>
              <a:buChar char="•"/>
              <a:defRPr/>
            </a:pPr>
            <a:r>
              <a:rPr lang="en-US" b="1" dirty="0" smtClean="0">
                <a:solidFill>
                  <a:srgbClr val="00B050"/>
                </a:solidFill>
              </a:rPr>
              <a:t>A.D. 325 </a:t>
            </a:r>
            <a:r>
              <a:rPr lang="en-US" dirty="0" smtClean="0"/>
              <a:t>the bishops met in a </a:t>
            </a:r>
            <a:r>
              <a:rPr lang="en-US" b="1" dirty="0" smtClean="0">
                <a:solidFill>
                  <a:srgbClr val="00B0F0"/>
                </a:solidFill>
              </a:rPr>
              <a:t>council </a:t>
            </a:r>
            <a:r>
              <a:rPr lang="en-US" dirty="0" smtClean="0"/>
              <a:t>in</a:t>
            </a:r>
            <a:r>
              <a:rPr lang="en-US" b="1" dirty="0" smtClean="0">
                <a:solidFill>
                  <a:srgbClr val="00B0F0"/>
                </a:solidFill>
              </a:rPr>
              <a:t> </a:t>
            </a:r>
            <a:r>
              <a:rPr lang="en-US" b="1" dirty="0" err="1" smtClean="0">
                <a:solidFill>
                  <a:srgbClr val="00B0F0"/>
                </a:solidFill>
              </a:rPr>
              <a:t>Nicea</a:t>
            </a:r>
            <a:r>
              <a:rPr lang="en-US" b="1" dirty="0" smtClean="0">
                <a:solidFill>
                  <a:srgbClr val="00B050"/>
                </a:solidFill>
              </a:rPr>
              <a:t> </a:t>
            </a:r>
            <a:r>
              <a:rPr lang="en-US" dirty="0" smtClean="0"/>
              <a:t>Their decisions were binding on all churches</a:t>
            </a:r>
          </a:p>
          <a:p>
            <a:pPr fontAlgn="auto">
              <a:spcAft>
                <a:spcPts val="0"/>
              </a:spcAft>
              <a:buFont typeface="Arial" pitchFamily="34" charset="0"/>
              <a:buChar char="•"/>
              <a:defRPr/>
            </a:pPr>
            <a:r>
              <a:rPr lang="en-US" b="1" dirty="0" smtClean="0">
                <a:solidFill>
                  <a:srgbClr val="00B050"/>
                </a:solidFill>
              </a:rPr>
              <a:t>A.D. 381 </a:t>
            </a:r>
            <a:r>
              <a:rPr lang="en-US" dirty="0" smtClean="0"/>
              <a:t>the council in Constantinople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Fulfillment of Scripture About Changes in God’s Plan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b="1" dirty="0" smtClean="0">
                <a:solidFill>
                  <a:srgbClr val="00B050"/>
                </a:solidFill>
              </a:rPr>
              <a:t>A.D. 400-588 </a:t>
            </a:r>
            <a:r>
              <a:rPr lang="en-US" dirty="0" smtClean="0"/>
              <a:t>the</a:t>
            </a:r>
            <a:r>
              <a:rPr lang="en-US" b="1" dirty="0" smtClean="0">
                <a:solidFill>
                  <a:schemeClr val="accent6">
                    <a:lumMod val="60000"/>
                    <a:lumOff val="40000"/>
                  </a:schemeClr>
                </a:solidFill>
              </a:rPr>
              <a:t> </a:t>
            </a:r>
            <a:r>
              <a:rPr lang="en-US" b="1" dirty="0" smtClean="0">
                <a:solidFill>
                  <a:srgbClr val="00B0F0"/>
                </a:solidFill>
              </a:rPr>
              <a:t>five</a:t>
            </a:r>
            <a:r>
              <a:rPr lang="en-US" b="1" dirty="0" smtClean="0">
                <a:solidFill>
                  <a:schemeClr val="accent6">
                    <a:lumMod val="60000"/>
                    <a:lumOff val="40000"/>
                  </a:schemeClr>
                </a:solidFill>
              </a:rPr>
              <a:t> </a:t>
            </a:r>
            <a:r>
              <a:rPr lang="en-US" dirty="0" smtClean="0"/>
              <a:t>patriarchs of Jerusalem, Antioch, Alexandria, Rome, and Constantinople have the most influence over the church on earth; </a:t>
            </a:r>
            <a:r>
              <a:rPr lang="en-US" b="1" dirty="0" smtClean="0">
                <a:solidFill>
                  <a:srgbClr val="00B0F0"/>
                </a:solidFill>
              </a:rPr>
              <a:t>Rome’s</a:t>
            </a:r>
            <a:r>
              <a:rPr lang="en-US" dirty="0" smtClean="0"/>
              <a:t> and </a:t>
            </a:r>
            <a:r>
              <a:rPr lang="en-US" b="1" dirty="0" smtClean="0">
                <a:solidFill>
                  <a:srgbClr val="00B0F0"/>
                </a:solidFill>
              </a:rPr>
              <a:t>Constantinople’s</a:t>
            </a:r>
            <a:r>
              <a:rPr lang="en-US" b="1" dirty="0" smtClean="0">
                <a:solidFill>
                  <a:schemeClr val="accent6">
                    <a:lumMod val="60000"/>
                    <a:lumOff val="40000"/>
                  </a:schemeClr>
                </a:solidFill>
              </a:rPr>
              <a:t> </a:t>
            </a:r>
            <a:r>
              <a:rPr lang="en-US" dirty="0" smtClean="0"/>
              <a:t> prominence </a:t>
            </a:r>
            <a:r>
              <a:rPr lang="en-US" b="1" dirty="0" smtClean="0">
                <a:solidFill>
                  <a:srgbClr val="00B0F0"/>
                </a:solidFill>
              </a:rPr>
              <a:t>reflected</a:t>
            </a:r>
            <a:r>
              <a:rPr lang="en-US" dirty="0" smtClean="0"/>
              <a:t> the cities’ </a:t>
            </a:r>
            <a:r>
              <a:rPr lang="en-US" b="1" dirty="0" smtClean="0">
                <a:solidFill>
                  <a:srgbClr val="00B0F0"/>
                </a:solidFill>
              </a:rPr>
              <a:t>political power </a:t>
            </a:r>
            <a:r>
              <a:rPr lang="en-US" dirty="0" smtClean="0"/>
              <a:t>in the divided </a:t>
            </a:r>
            <a:r>
              <a:rPr lang="en-US" b="1" dirty="0" smtClean="0">
                <a:solidFill>
                  <a:srgbClr val="00B0F0"/>
                </a:solidFill>
              </a:rPr>
              <a:t>Roman Empire</a:t>
            </a:r>
          </a:p>
          <a:p>
            <a:pPr fontAlgn="auto">
              <a:spcAft>
                <a:spcPts val="0"/>
              </a:spcAft>
              <a:buFont typeface="Arial" pitchFamily="34" charset="0"/>
              <a:buChar char="•"/>
              <a:defRPr/>
            </a:pPr>
            <a:r>
              <a:rPr lang="en-US" b="1" dirty="0" smtClean="0">
                <a:solidFill>
                  <a:srgbClr val="00B050"/>
                </a:solidFill>
              </a:rPr>
              <a:t>A.D. 588 </a:t>
            </a:r>
            <a:r>
              <a:rPr lang="en-US" dirty="0" smtClean="0"/>
              <a:t>the patriarch of Constantinople took the position of “</a:t>
            </a:r>
            <a:r>
              <a:rPr lang="en-US" b="1" dirty="0" smtClean="0">
                <a:solidFill>
                  <a:srgbClr val="00B0F0"/>
                </a:solidFill>
              </a:rPr>
              <a:t>universal bishop</a:t>
            </a:r>
            <a:r>
              <a:rPr lang="en-US" dirty="0" smtClean="0"/>
              <a:t>”</a:t>
            </a:r>
            <a:r>
              <a:rPr lang="en-US" b="1" dirty="0" smtClean="0">
                <a:solidFill>
                  <a:schemeClr val="accent6">
                    <a:lumMod val="60000"/>
                    <a:lumOff val="40000"/>
                  </a:schemeClr>
                </a:solidFill>
              </a:rPr>
              <a:t> </a:t>
            </a:r>
          </a:p>
          <a:p>
            <a:pPr fontAlgn="auto">
              <a:spcAft>
                <a:spcPts val="0"/>
              </a:spcAft>
              <a:buFont typeface="Arial" pitchFamily="34" charset="0"/>
              <a:buChar char="•"/>
              <a:defRPr/>
            </a:pPr>
            <a:r>
              <a:rPr lang="en-US" dirty="0" smtClean="0"/>
              <a:t>Gregory, the patriarch of Rome, </a:t>
            </a:r>
            <a:r>
              <a:rPr lang="en-US" b="1" dirty="0" smtClean="0">
                <a:solidFill>
                  <a:srgbClr val="00B0F0"/>
                </a:solidFill>
              </a:rPr>
              <a:t>objected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b="1" dirty="0" smtClean="0"/>
              <a:t>Fulfillment of Scripture About Changes in God’s Plan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b="1" dirty="0" smtClean="0">
                <a:solidFill>
                  <a:srgbClr val="00B050"/>
                </a:solidFill>
              </a:rPr>
              <a:t>A.D. 606 </a:t>
            </a:r>
            <a:r>
              <a:rPr lang="en-US" dirty="0" smtClean="0"/>
              <a:t>the patriarch of Rome, Boniface III, assumed the position and title of universal (</a:t>
            </a:r>
            <a:r>
              <a:rPr lang="en-US" b="1" dirty="0" smtClean="0">
                <a:solidFill>
                  <a:srgbClr val="00B0F0"/>
                </a:solidFill>
              </a:rPr>
              <a:t>catholic</a:t>
            </a:r>
            <a:r>
              <a:rPr lang="en-US" dirty="0" smtClean="0"/>
              <a:t>) bishop. Constantinople and the other three eastern patriarchates </a:t>
            </a:r>
            <a:r>
              <a:rPr lang="en-US" b="1" dirty="0" smtClean="0">
                <a:solidFill>
                  <a:srgbClr val="00B0F0"/>
                </a:solidFill>
              </a:rPr>
              <a:t>did not acknowledge </a:t>
            </a:r>
            <a:r>
              <a:rPr lang="en-US" dirty="0" smtClean="0"/>
              <a:t>this claim though they continued to have communion with Rome until </a:t>
            </a:r>
            <a:r>
              <a:rPr lang="en-US" b="1" dirty="0" smtClean="0">
                <a:solidFill>
                  <a:srgbClr val="00B050"/>
                </a:solidFill>
              </a:rPr>
              <a:t>1054</a:t>
            </a:r>
            <a:r>
              <a:rPr lang="en-US" dirty="0" smtClean="0"/>
              <a:t>. </a:t>
            </a:r>
          </a:p>
          <a:p>
            <a:pPr fontAlgn="auto">
              <a:spcAft>
                <a:spcPts val="0"/>
              </a:spcAft>
              <a:buFont typeface="Arial" pitchFamily="34" charset="0"/>
              <a:buChar char="•"/>
              <a:defRPr/>
            </a:pPr>
            <a:r>
              <a:rPr lang="en-US" dirty="0" smtClean="0"/>
              <a:t>The government of the Roman Catholic Church now exactly mirrored that of the Roman Empire</a:t>
            </a:r>
          </a:p>
          <a:p>
            <a:pPr fontAlgn="auto">
              <a:spcAft>
                <a:spcPts val="0"/>
              </a:spcAft>
              <a:buFont typeface="Arial" pitchFamily="34" charset="0"/>
              <a:buChar char="•"/>
              <a:defRPr/>
            </a:pPr>
            <a:r>
              <a:rPr lang="en-US" b="1" dirty="0" smtClean="0">
                <a:solidFill>
                  <a:srgbClr val="FF2D2D"/>
                </a:solidFill>
              </a:rPr>
              <a:t>2 Thessalonians 2 </a:t>
            </a:r>
            <a:r>
              <a:rPr lang="en-US" dirty="0" smtClean="0"/>
              <a:t>is fulfilled</a:t>
            </a:r>
          </a:p>
          <a:p>
            <a:pPr fontAlgn="auto">
              <a:spcAft>
                <a:spcPts val="0"/>
              </a:spcAft>
              <a:buFont typeface="Arial" pitchFamily="34" charset="0"/>
              <a:buChar char="•"/>
              <a:defRPr/>
            </a:pPr>
            <a:endParaRPr lang="en-US" b="1" dirty="0" smtClean="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dirty="0" smtClean="0"/>
              <a:t>Catholic Claims Examined</a:t>
            </a:r>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Catholics claim history, tradition and some scripture support authority for the Pope</a:t>
            </a:r>
          </a:p>
          <a:p>
            <a:pPr fontAlgn="auto">
              <a:spcAft>
                <a:spcPts val="0"/>
              </a:spcAft>
              <a:buFont typeface="Arial" pitchFamily="34" charset="0"/>
              <a:buChar char="•"/>
              <a:defRPr/>
            </a:pPr>
            <a:r>
              <a:rPr lang="en-US" dirty="0" smtClean="0"/>
              <a:t>But </a:t>
            </a:r>
            <a:r>
              <a:rPr lang="en-US" b="1" dirty="0" smtClean="0">
                <a:solidFill>
                  <a:srgbClr val="00B0F0"/>
                </a:solidFill>
              </a:rPr>
              <a:t>scripture says</a:t>
            </a:r>
            <a:r>
              <a:rPr lang="en-US" dirty="0" smtClean="0"/>
              <a:t>:</a:t>
            </a:r>
          </a:p>
          <a:p>
            <a:pPr fontAlgn="auto">
              <a:spcAft>
                <a:spcPts val="0"/>
              </a:spcAft>
              <a:buFont typeface="Arial" pitchFamily="34" charset="0"/>
              <a:buChar char="•"/>
              <a:defRPr/>
            </a:pPr>
            <a:r>
              <a:rPr lang="en-US" dirty="0" smtClean="0"/>
              <a:t>Peter was married </a:t>
            </a:r>
            <a:r>
              <a:rPr lang="en-US" b="1" dirty="0" smtClean="0">
                <a:solidFill>
                  <a:srgbClr val="FF2D2D"/>
                </a:solidFill>
              </a:rPr>
              <a:t>1 Corinthians 9:5</a:t>
            </a:r>
          </a:p>
          <a:p>
            <a:pPr fontAlgn="auto">
              <a:spcAft>
                <a:spcPts val="0"/>
              </a:spcAft>
              <a:buFont typeface="Arial" pitchFamily="34" charset="0"/>
              <a:buChar char="•"/>
              <a:defRPr/>
            </a:pPr>
            <a:r>
              <a:rPr lang="en-US" dirty="0" smtClean="0"/>
              <a:t>Peter</a:t>
            </a:r>
            <a:r>
              <a:rPr lang="en-US" b="1" dirty="0" smtClean="0">
                <a:solidFill>
                  <a:schemeClr val="accent6">
                    <a:lumMod val="60000"/>
                    <a:lumOff val="40000"/>
                  </a:schemeClr>
                </a:solidFill>
              </a:rPr>
              <a:t> </a:t>
            </a:r>
            <a:r>
              <a:rPr lang="en-US" b="1" dirty="0" smtClean="0">
                <a:solidFill>
                  <a:srgbClr val="00B0F0"/>
                </a:solidFill>
              </a:rPr>
              <a:t>refused</a:t>
            </a:r>
            <a:r>
              <a:rPr lang="en-US" b="1" dirty="0" smtClean="0">
                <a:solidFill>
                  <a:schemeClr val="accent6">
                    <a:lumMod val="60000"/>
                    <a:lumOff val="40000"/>
                  </a:schemeClr>
                </a:solidFill>
              </a:rPr>
              <a:t> </a:t>
            </a:r>
            <a:r>
              <a:rPr lang="en-US" dirty="0" smtClean="0"/>
              <a:t>worship</a:t>
            </a:r>
            <a:r>
              <a:rPr lang="en-US" b="1" dirty="0" smtClean="0">
                <a:solidFill>
                  <a:schemeClr val="accent6">
                    <a:lumMod val="60000"/>
                    <a:lumOff val="40000"/>
                  </a:schemeClr>
                </a:solidFill>
              </a:rPr>
              <a:t> </a:t>
            </a:r>
            <a:r>
              <a:rPr lang="en-US" b="1" dirty="0" smtClean="0">
                <a:solidFill>
                  <a:srgbClr val="FF2D2D"/>
                </a:solidFill>
              </a:rPr>
              <a:t>Acts 10:24-26</a:t>
            </a:r>
          </a:p>
          <a:p>
            <a:pPr fontAlgn="auto">
              <a:spcAft>
                <a:spcPts val="0"/>
              </a:spcAft>
              <a:buFont typeface="Arial" pitchFamily="34" charset="0"/>
              <a:buChar char="•"/>
              <a:defRPr/>
            </a:pPr>
            <a:r>
              <a:rPr lang="en-US" dirty="0" smtClean="0"/>
              <a:t>James mentioned before Peter in </a:t>
            </a:r>
            <a:r>
              <a:rPr lang="en-US" b="1" dirty="0" smtClean="0">
                <a:solidFill>
                  <a:srgbClr val="FF2D2D"/>
                </a:solidFill>
              </a:rPr>
              <a:t>Gal. 2:9</a:t>
            </a:r>
          </a:p>
          <a:p>
            <a:pPr fontAlgn="auto">
              <a:spcAft>
                <a:spcPts val="0"/>
              </a:spcAft>
              <a:buFont typeface="Arial" pitchFamily="34" charset="0"/>
              <a:buChar char="•"/>
              <a:defRPr/>
            </a:pPr>
            <a:r>
              <a:rPr lang="en-US" dirty="0" smtClean="0"/>
              <a:t>Paul rebuked Peter for not living consistent with the gospel he preached </a:t>
            </a:r>
            <a:r>
              <a:rPr lang="en-US" b="1" dirty="0" smtClean="0">
                <a:solidFill>
                  <a:srgbClr val="FF2D2D"/>
                </a:solidFill>
              </a:rPr>
              <a:t>Gal. 2:11-21</a:t>
            </a:r>
          </a:p>
          <a:p>
            <a:pPr fontAlgn="auto">
              <a:spcAft>
                <a:spcPts val="0"/>
              </a:spcAft>
              <a:buFont typeface="Arial" pitchFamily="34" charset="0"/>
              <a:buChar char="•"/>
              <a:defRPr/>
            </a:pPr>
            <a:endParaRPr lang="en-US" b="1" dirty="0" smtClean="0">
              <a:solidFill>
                <a:schemeClr val="accent6">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3022</TotalTime>
  <Words>1885</Words>
  <Application>Microsoft Office PowerPoint</Application>
  <PresentationFormat>On-screen Show (4:3)</PresentationFormat>
  <Paragraphs>115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NEW POPE IN ROME</vt:lpstr>
      <vt:lpstr>Matthew 7:15-23</vt:lpstr>
      <vt:lpstr>2 Thessalonians 2:1-12</vt:lpstr>
      <vt:lpstr>Fulfillment of Scripture About Changes in God’s Plan</vt:lpstr>
      <vt:lpstr>Fulfillment of Scripture About Changes in God’s Plan</vt:lpstr>
      <vt:lpstr>Fulfillment of Scripture About Changes in God’s Plan</vt:lpstr>
      <vt:lpstr>Fulfillment of Scripture About Changes in God’s Plan</vt:lpstr>
      <vt:lpstr>Fulfillment of Scripture About Changes in God’s Plan</vt:lpstr>
      <vt:lpstr>Catholic Claims Examined</vt:lpstr>
      <vt:lpstr>Catholic Claims Examined</vt:lpstr>
      <vt:lpstr>Catholic Claims Examined</vt:lpstr>
      <vt:lpstr>Catholic Claims Examined</vt:lpstr>
      <vt:lpstr>Catholic Claims Examined</vt:lpstr>
      <vt:lpstr>Catholic Claims Examined</vt:lpstr>
      <vt:lpstr>Catholic Claims Examined</vt:lpstr>
      <vt:lpstr>Catholic Claims Examined</vt:lpstr>
      <vt:lpstr>Papal Titles</vt:lpstr>
      <vt:lpstr>Papal Titles Examined</vt:lpstr>
      <vt:lpstr>Papal Titles Examined</vt:lpstr>
      <vt:lpstr>“Vicar of Christ”</vt:lpstr>
      <vt:lpstr>“Vicar of Christ”</vt:lpstr>
      <vt:lpstr>“Vicar of Christ”</vt:lpstr>
      <vt:lpstr>“Vicar of Christ”</vt:lpstr>
      <vt:lpstr>Papal Titles</vt:lpstr>
      <vt:lpstr>Direct Papal Claims of Divinity</vt:lpstr>
      <vt:lpstr>Direct Papal Claims of Divinity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POOP IN ROME</dc:title>
  <dc:creator>James</dc:creator>
  <cp:lastModifiedBy>James</cp:lastModifiedBy>
  <cp:revision>6</cp:revision>
  <dcterms:created xsi:type="dcterms:W3CDTF">2013-03-13T18:25:36Z</dcterms:created>
  <dcterms:modified xsi:type="dcterms:W3CDTF">2013-03-24T03:57:56Z</dcterms:modified>
</cp:coreProperties>
</file>