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6EAA5-4D2C-4551-B49A-ECF6FCDC088F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96BE7-26D1-482D-9D92-E5FDE142B3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5F2E-C670-46D0-90B5-0BE224C7A275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1C42-CBDF-4917-A93E-106DDF2DD8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BEGINNING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GENESIS 1-11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1.gstatic.com/images?q=tbn:ANd9GcRScA3jXLGYeCyPqt3845nu2UdJJCxky5aBaFCO0_C95-1SwG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2.gstatic.com/images?q=tbn:ANd9GcT05BTXYnC_u-Ap0G5uDDRoD4r4h8_kutdh_kuh_rYaNCiXuIja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316" y="0"/>
            <a:ext cx="92643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God’s </a:t>
            </a:r>
            <a:r>
              <a:rPr lang="en-US" b="1" dirty="0" smtClean="0"/>
              <a:t>Design for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This is now… </a:t>
            </a:r>
            <a:r>
              <a:rPr lang="en-US" sz="3600" b="1" dirty="0" smtClean="0">
                <a:solidFill>
                  <a:srgbClr val="FF0000"/>
                </a:solidFill>
              </a:rPr>
              <a:t>v.23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Oneness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70C0"/>
                </a:solidFill>
              </a:rPr>
              <a:t>spirit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v.24</a:t>
            </a:r>
          </a:p>
          <a:p>
            <a:r>
              <a:rPr lang="en-US" sz="3600" dirty="0" smtClean="0"/>
              <a:t>Expressed in oneness of </a:t>
            </a:r>
            <a:r>
              <a:rPr lang="en-US" sz="3600" b="1" dirty="0" smtClean="0">
                <a:solidFill>
                  <a:srgbClr val="00B050"/>
                </a:solidFill>
              </a:rPr>
              <a:t>flesh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v.24</a:t>
            </a:r>
          </a:p>
          <a:p>
            <a:r>
              <a:rPr lang="en-US" sz="3600" dirty="0" smtClean="0"/>
              <a:t>God is a relational being; </a:t>
            </a:r>
            <a:r>
              <a:rPr lang="en-US" sz="3600" dirty="0" smtClean="0">
                <a:solidFill>
                  <a:srgbClr val="7030A0"/>
                </a:solidFill>
              </a:rPr>
              <a:t>God is love </a:t>
            </a:r>
            <a:r>
              <a:rPr lang="en-US" sz="3600" b="1" dirty="0" smtClean="0">
                <a:solidFill>
                  <a:srgbClr val="FF0000"/>
                </a:solidFill>
              </a:rPr>
              <a:t>1 John 4:8</a:t>
            </a:r>
          </a:p>
          <a:p>
            <a:r>
              <a:rPr lang="en-US" sz="3600" dirty="0" smtClean="0"/>
              <a:t>Created us for </a:t>
            </a:r>
            <a:r>
              <a:rPr lang="en-US" sz="3600" b="1" dirty="0" smtClean="0">
                <a:solidFill>
                  <a:srgbClr val="0070C0"/>
                </a:solidFill>
              </a:rPr>
              <a:t>fellowship</a:t>
            </a:r>
            <a:r>
              <a:rPr lang="en-US" sz="3600" dirty="0" smtClean="0"/>
              <a:t> with Him by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</a:p>
          <a:p>
            <a:r>
              <a:rPr lang="en-US" sz="3600" dirty="0" smtClean="0"/>
              <a:t>Created us </a:t>
            </a:r>
            <a:r>
              <a:rPr lang="en-US" sz="3600" b="1" dirty="0" smtClean="0">
                <a:solidFill>
                  <a:srgbClr val="00B050"/>
                </a:solidFill>
              </a:rPr>
              <a:t>to love </a:t>
            </a:r>
            <a:r>
              <a:rPr lang="en-US" sz="3600" dirty="0" smtClean="0"/>
              <a:t>Him and each other</a:t>
            </a:r>
          </a:p>
          <a:p>
            <a:r>
              <a:rPr lang="en-US" sz="3600" dirty="0" smtClean="0"/>
              <a:t>Made different to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learn</a:t>
            </a:r>
            <a:r>
              <a:rPr lang="en-US" sz="3600" b="1" dirty="0" smtClean="0">
                <a:solidFill>
                  <a:srgbClr val="00B050"/>
                </a:solidFill>
              </a:rPr>
              <a:t> to consider </a:t>
            </a:r>
            <a:r>
              <a:rPr lang="en-US" sz="3600" dirty="0" smtClean="0"/>
              <a:t>the other</a:t>
            </a:r>
            <a:r>
              <a:rPr lang="en-US" sz="3600" b="1" dirty="0" smtClean="0">
                <a:solidFill>
                  <a:srgbClr val="FF00FF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12, Col. 3:15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Beginning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In the beginning God created the Heavens and the earth</a:t>
            </a:r>
          </a:p>
          <a:p>
            <a:r>
              <a:rPr lang="en-US" sz="3600" dirty="0" smtClean="0"/>
              <a:t>The earth was </a:t>
            </a:r>
            <a:r>
              <a:rPr lang="en-US" sz="3600" dirty="0" smtClean="0">
                <a:solidFill>
                  <a:srgbClr val="7030A0"/>
                </a:solidFill>
              </a:rPr>
              <a:t>without form and void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The Spirit of God hovered over the waters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And God said </a:t>
            </a:r>
            <a:r>
              <a:rPr lang="en-US" sz="3600" b="1" dirty="0" smtClean="0">
                <a:solidFill>
                  <a:srgbClr val="FF0000"/>
                </a:solidFill>
              </a:rPr>
              <a:t>Psalm 33:6-9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Let there be light</a:t>
            </a:r>
          </a:p>
          <a:p>
            <a:r>
              <a:rPr lang="en-US" sz="3600" dirty="0" smtClean="0"/>
              <a:t>The first day is the </a:t>
            </a:r>
            <a:r>
              <a:rPr lang="en-US" sz="3600" b="1" dirty="0" smtClean="0"/>
              <a:t>beginning</a:t>
            </a:r>
            <a:r>
              <a:rPr lang="en-US" sz="3600" dirty="0" smtClean="0"/>
              <a:t> of time</a:t>
            </a:r>
          </a:p>
          <a:p>
            <a:pPr>
              <a:buNone/>
            </a:pPr>
            <a:r>
              <a:rPr lang="en-US" sz="3600" dirty="0" smtClean="0"/>
              <a:t>1. </a:t>
            </a:r>
            <a:r>
              <a:rPr lang="en-US" sz="3600" b="1" dirty="0" smtClean="0"/>
              <a:t>Evening</a:t>
            </a:r>
            <a:r>
              <a:rPr lang="en-US" sz="3600" dirty="0" smtClean="0"/>
              <a:t> + </a:t>
            </a:r>
            <a:r>
              <a:rPr lang="en-US" sz="3600" b="1" dirty="0" smtClean="0">
                <a:solidFill>
                  <a:srgbClr val="00B0F0"/>
                </a:solidFill>
              </a:rPr>
              <a:t>morning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Beginning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2. </a:t>
            </a:r>
            <a:r>
              <a:rPr lang="en-US" sz="3600" b="1" dirty="0" smtClean="0">
                <a:solidFill>
                  <a:srgbClr val="00B0F0"/>
                </a:solidFill>
              </a:rPr>
              <a:t>Firmament</a:t>
            </a:r>
            <a:r>
              <a:rPr lang="en-US" sz="3600" dirty="0" smtClean="0"/>
              <a:t> separated </a:t>
            </a:r>
            <a:r>
              <a:rPr lang="en-US" sz="3600" b="1" dirty="0" smtClean="0">
                <a:solidFill>
                  <a:srgbClr val="0070C0"/>
                </a:solidFill>
              </a:rPr>
              <a:t>water</a:t>
            </a:r>
            <a:r>
              <a:rPr lang="en-US" sz="3600" dirty="0" smtClean="0"/>
              <a:t> </a:t>
            </a:r>
            <a:r>
              <a:rPr lang="en-US" sz="3600" b="1" dirty="0" smtClean="0"/>
              <a:t>above</a:t>
            </a:r>
            <a:r>
              <a:rPr lang="en-US" sz="3600" dirty="0" smtClean="0"/>
              <a:t> it from </a:t>
            </a:r>
            <a:r>
              <a:rPr lang="en-US" sz="3600" b="1" dirty="0" smtClean="0">
                <a:solidFill>
                  <a:srgbClr val="0070C0"/>
                </a:solidFill>
              </a:rPr>
              <a:t>water</a:t>
            </a:r>
            <a:r>
              <a:rPr lang="en-US" sz="3600" dirty="0" smtClean="0"/>
              <a:t> </a:t>
            </a:r>
            <a:r>
              <a:rPr lang="en-US" sz="3600" b="1" dirty="0" smtClean="0"/>
              <a:t>below</a:t>
            </a:r>
            <a:r>
              <a:rPr lang="en-US" sz="3600" dirty="0" smtClean="0"/>
              <a:t> it</a:t>
            </a:r>
          </a:p>
          <a:p>
            <a:pPr>
              <a:buNone/>
            </a:pPr>
            <a:r>
              <a:rPr lang="en-US" sz="3600" dirty="0" smtClean="0"/>
              <a:t>3. Separation of </a:t>
            </a:r>
            <a:r>
              <a:rPr lang="en-US" sz="3600" b="1" dirty="0" smtClean="0">
                <a:solidFill>
                  <a:srgbClr val="0070C0"/>
                </a:solidFill>
              </a:rPr>
              <a:t>water</a:t>
            </a:r>
            <a:r>
              <a:rPr lang="en-US" sz="3600" dirty="0" smtClean="0"/>
              <a:t> under the firmament from the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land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B050"/>
                </a:solidFill>
              </a:rPr>
              <a:t>vegetation</a:t>
            </a:r>
            <a:r>
              <a:rPr lang="en-US" sz="3600" dirty="0" smtClean="0"/>
              <a:t> produces </a:t>
            </a:r>
            <a:r>
              <a:rPr lang="en-US" sz="3600" b="1" dirty="0" smtClean="0">
                <a:solidFill>
                  <a:srgbClr val="7030A0"/>
                </a:solidFill>
              </a:rPr>
              <a:t>according to their various kinds</a:t>
            </a:r>
          </a:p>
          <a:p>
            <a:pPr>
              <a:buNone/>
            </a:pPr>
            <a:r>
              <a:rPr lang="en-US" sz="3600" dirty="0" smtClean="0"/>
              <a:t>4. </a:t>
            </a:r>
            <a:r>
              <a:rPr lang="en-US" sz="3600" b="1" dirty="0" smtClean="0">
                <a:solidFill>
                  <a:srgbClr val="002060"/>
                </a:solidFill>
              </a:rPr>
              <a:t>Heavenly bodies </a:t>
            </a:r>
            <a:r>
              <a:rPr lang="en-US" sz="3600" dirty="0" smtClean="0"/>
              <a:t>to mark </a:t>
            </a:r>
            <a:r>
              <a:rPr lang="en-US" sz="3600" b="1" dirty="0" smtClean="0">
                <a:solidFill>
                  <a:srgbClr val="0070C0"/>
                </a:solidFill>
              </a:rPr>
              <a:t>time</a:t>
            </a:r>
          </a:p>
          <a:p>
            <a:pPr>
              <a:buNone/>
            </a:pPr>
            <a:r>
              <a:rPr lang="en-US" sz="3600" dirty="0" smtClean="0"/>
              <a:t>5.</a:t>
            </a:r>
            <a:r>
              <a:rPr lang="en-US" sz="3600" b="1" dirty="0" smtClean="0"/>
              <a:t> Birds </a:t>
            </a:r>
            <a:r>
              <a:rPr lang="en-US" sz="3600" dirty="0" smtClean="0"/>
              <a:t>and </a:t>
            </a:r>
            <a:r>
              <a:rPr lang="en-US" sz="3600" b="1" dirty="0" smtClean="0"/>
              <a:t>fish</a:t>
            </a:r>
          </a:p>
          <a:p>
            <a:pPr>
              <a:buNone/>
            </a:pPr>
            <a:r>
              <a:rPr lang="en-US" sz="3600" dirty="0" smtClean="0"/>
              <a:t>6. All the land creatures and 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God </a:t>
            </a:r>
            <a:r>
              <a:rPr lang="en-US" b="1" dirty="0"/>
              <a:t>C</a:t>
            </a:r>
            <a:r>
              <a:rPr lang="en-US" b="1" dirty="0" smtClean="0"/>
              <a:t>reated Man in His Image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Genesis </a:t>
            </a:r>
            <a:r>
              <a:rPr lang="en-US" sz="3600" b="1" dirty="0" smtClean="0">
                <a:solidFill>
                  <a:srgbClr val="FF0000"/>
                </a:solidFill>
              </a:rPr>
              <a:t>1:26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7030A0"/>
                </a:solidFill>
              </a:rPr>
              <a:t>Then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said,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“Let Us make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in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image,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according to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likeness;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let them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have dominion…”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</a:t>
            </a:r>
            <a:r>
              <a:rPr lang="en-US" sz="3600" dirty="0" smtClean="0">
                <a:solidFill>
                  <a:srgbClr val="0070C0"/>
                </a:solidFill>
              </a:rPr>
              <a:t>.) </a:t>
            </a:r>
            <a:r>
              <a:rPr lang="en-US" sz="3600" b="1" dirty="0" smtClean="0">
                <a:solidFill>
                  <a:srgbClr val="FF0000"/>
                </a:solidFill>
              </a:rPr>
              <a:t>v.27</a:t>
            </a:r>
            <a:r>
              <a:rPr lang="en-US" sz="3600" dirty="0" smtClean="0"/>
              <a:t>: </a:t>
            </a:r>
            <a:r>
              <a:rPr lang="en-US" sz="3600" dirty="0" smtClean="0">
                <a:solidFill>
                  <a:srgbClr val="7030A0"/>
                </a:solidFill>
              </a:rPr>
              <a:t>So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in His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own image;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in the image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of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He 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him;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and female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He created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them.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(pl.)</a:t>
            </a:r>
            <a:endParaRPr lang="en-US" sz="3600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Created Man in His Image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Our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image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His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image</a:t>
            </a:r>
          </a:p>
          <a:p>
            <a:r>
              <a:rPr lang="en-US" sz="3600" dirty="0" smtClean="0"/>
              <a:t>In God’s image = plurality in one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 </a:t>
            </a:r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him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 </a:t>
            </a:r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them</a:t>
            </a:r>
          </a:p>
          <a:p>
            <a:r>
              <a:rPr lang="en-US" sz="3600" dirty="0" smtClean="0"/>
              <a:t>Man is plurality in one (</a:t>
            </a:r>
            <a:r>
              <a:rPr lang="en-US" sz="3600" dirty="0" smtClean="0">
                <a:solidFill>
                  <a:srgbClr val="7030A0"/>
                </a:solidFill>
              </a:rPr>
              <a:t>male </a:t>
            </a:r>
            <a:r>
              <a:rPr lang="en-US" sz="3600" b="1" dirty="0" smtClean="0">
                <a:solidFill>
                  <a:srgbClr val="7030A0"/>
                </a:solidFill>
              </a:rPr>
              <a:t>and</a:t>
            </a:r>
            <a:r>
              <a:rPr lang="en-US" sz="3600" dirty="0" smtClean="0">
                <a:solidFill>
                  <a:srgbClr val="7030A0"/>
                </a:solidFill>
              </a:rPr>
              <a:t> female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FF"/>
                </a:solidFill>
              </a:rPr>
              <a:t>V.26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God</a:t>
            </a:r>
            <a:r>
              <a:rPr lang="en-US" sz="3600" dirty="0" smtClean="0"/>
              <a:t> (</a:t>
            </a:r>
            <a:r>
              <a:rPr lang="en-US" sz="3600" dirty="0" err="1" smtClean="0"/>
              <a:t>Eloh</a:t>
            </a:r>
            <a:r>
              <a:rPr lang="en-US" sz="3600" b="1" dirty="0" err="1" smtClean="0">
                <a:solidFill>
                  <a:srgbClr val="0070C0"/>
                </a:solidFill>
              </a:rPr>
              <a:t>im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pl.</a:t>
            </a:r>
            <a:r>
              <a:rPr lang="en-US" sz="3600" dirty="0" smtClean="0"/>
              <a:t>) </a:t>
            </a:r>
            <a:r>
              <a:rPr lang="en-US" sz="3600" dirty="0" smtClean="0">
                <a:solidFill>
                  <a:srgbClr val="7030A0"/>
                </a:solidFill>
              </a:rPr>
              <a:t>said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B050"/>
                </a:solidFill>
              </a:rPr>
              <a:t>sing.</a:t>
            </a:r>
            <a:r>
              <a:rPr lang="en-US" sz="3600" dirty="0" smtClean="0"/>
              <a:t>); </a:t>
            </a:r>
            <a:r>
              <a:rPr lang="en-US" sz="3600" b="1" dirty="0" smtClean="0">
                <a:solidFill>
                  <a:srgbClr val="FF00FF"/>
                </a:solidFill>
              </a:rPr>
              <a:t>v.27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God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rgbClr val="0070C0"/>
                </a:solidFill>
              </a:rPr>
              <a:t>pl.</a:t>
            </a:r>
            <a:r>
              <a:rPr lang="en-US" sz="3600" dirty="0" smtClean="0"/>
              <a:t>) </a:t>
            </a:r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rgbClr val="00B050"/>
                </a:solidFill>
              </a:rPr>
              <a:t>sing.</a:t>
            </a:r>
            <a:r>
              <a:rPr lang="en-US" sz="3600" dirty="0" smtClean="0"/>
              <a:t>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Unity</a:t>
            </a:r>
            <a:r>
              <a:rPr lang="en-US" sz="3600" dirty="0" smtClean="0"/>
              <a:t> in thought and </a:t>
            </a:r>
            <a:r>
              <a:rPr lang="en-US" sz="3600" dirty="0" smtClean="0"/>
              <a:t>action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Genesis 2:18-25 </a:t>
            </a:r>
            <a:r>
              <a:rPr lang="en-US" sz="3600" dirty="0" smtClean="0"/>
              <a:t>God made us </a:t>
            </a:r>
            <a:r>
              <a:rPr lang="en-US" sz="3600" b="1" dirty="0" smtClean="0">
                <a:solidFill>
                  <a:srgbClr val="0070C0"/>
                </a:solidFill>
              </a:rPr>
              <a:t>different</a:t>
            </a:r>
            <a:r>
              <a:rPr lang="en-US" sz="3600" dirty="0" smtClean="0"/>
              <a:t> to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</a:t>
            </a:r>
            <a:r>
              <a:rPr lang="en-US" sz="3600" b="1" dirty="0" smtClean="0">
                <a:solidFill>
                  <a:srgbClr val="0070C0"/>
                </a:solidFill>
              </a:rPr>
              <a:t>earn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appreciate</a:t>
            </a:r>
            <a:r>
              <a:rPr lang="en-US" sz="3600" dirty="0" smtClean="0"/>
              <a:t> each other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3.mm.bing.net/images/thumbnail.aspx?q=1626392304994&amp;id=18a08bde7958f16906b7927a3e9394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RQPc4GCA6aAxqg-0SghE6EmO6ibrWQfs1TJMqV5XEHgoWsu6me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0" y="-609600"/>
            <a:ext cx="10363200" cy="800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3.gstatic.com/images?q=tbn:ANd9GcTvjdpAy99hjaHVDTG-Wl_bGSjnAI_Pj7vrY97wK8rd-eEPxXWo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8800" y="0"/>
            <a:ext cx="10972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0.gstatic.com/images?q=tbn:ANd9GcS5zlzw31bJxg6gmUS0Kit2fVZZom3RUpth3G0_36jI60u8Sgj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372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BEGINNING</vt:lpstr>
      <vt:lpstr>The Beginning</vt:lpstr>
      <vt:lpstr>The Beginning</vt:lpstr>
      <vt:lpstr>God Created Man in His Image</vt:lpstr>
      <vt:lpstr>God Created Man in His Image</vt:lpstr>
      <vt:lpstr>Slide 6</vt:lpstr>
      <vt:lpstr>Slide 7</vt:lpstr>
      <vt:lpstr>Slide 8</vt:lpstr>
      <vt:lpstr>Slide 9</vt:lpstr>
      <vt:lpstr>Slide 10</vt:lpstr>
      <vt:lpstr>Slide 11</vt:lpstr>
      <vt:lpstr>God’s Design for 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</dc:title>
  <dc:creator>James</dc:creator>
  <cp:lastModifiedBy>James</cp:lastModifiedBy>
  <cp:revision>5</cp:revision>
  <dcterms:created xsi:type="dcterms:W3CDTF">2014-01-03T21:49:27Z</dcterms:created>
  <dcterms:modified xsi:type="dcterms:W3CDTF">2014-01-05T22:34:29Z</dcterms:modified>
</cp:coreProperties>
</file>