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9CFA-E148-47E0-9CF8-B3C87828A07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FA0A-8E06-477E-A98F-58196D2E7C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9706-A5AB-4EFB-9927-34E337DD42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2C2C-7CF4-44B1-8C71-2CE016589A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THAT YOU MIGHT BELIEVE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JOHN 20:30-31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Jesus and </a:t>
            </a:r>
            <a:r>
              <a:rPr lang="en-US" b="1" dirty="0" smtClean="0"/>
              <a:t>Elisha (“Salvation of God”)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John 2:1-11   </a:t>
            </a:r>
            <a:r>
              <a:rPr lang="en-US" sz="3600" dirty="0" smtClean="0">
                <a:solidFill>
                  <a:srgbClr val="00B050"/>
                </a:solidFill>
              </a:rPr>
              <a:t>transformation </a:t>
            </a:r>
            <a:r>
              <a:rPr lang="en-US" sz="3600" b="1" dirty="0" smtClean="0">
                <a:solidFill>
                  <a:srgbClr val="FF0000"/>
                </a:solidFill>
              </a:rPr>
              <a:t>2 Kings 2:19-22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4:46-54      </a:t>
            </a:r>
            <a:r>
              <a:rPr lang="en-US" sz="3600" dirty="0" smtClean="0">
                <a:solidFill>
                  <a:srgbClr val="00B050"/>
                </a:solidFill>
              </a:rPr>
              <a:t>sick boy healed      </a:t>
            </a:r>
            <a:r>
              <a:rPr lang="en-US" sz="3600" b="1" dirty="0" smtClean="0">
                <a:solidFill>
                  <a:srgbClr val="FF0000"/>
                </a:solidFill>
              </a:rPr>
              <a:t>2 Kg 4:32-37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6:4-14       </a:t>
            </a:r>
            <a:r>
              <a:rPr lang="en-US" sz="3600" dirty="0" smtClean="0">
                <a:solidFill>
                  <a:srgbClr val="00B050"/>
                </a:solidFill>
              </a:rPr>
              <a:t>food multiplied       </a:t>
            </a:r>
            <a:r>
              <a:rPr lang="en-US" sz="3600" b="1" dirty="0" smtClean="0">
                <a:solidFill>
                  <a:srgbClr val="FF0000"/>
                </a:solidFill>
              </a:rPr>
              <a:t>2 Kg 4:42-44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5:2-9       </a:t>
            </a:r>
            <a:r>
              <a:rPr lang="en-US" sz="3600" dirty="0" smtClean="0">
                <a:solidFill>
                  <a:srgbClr val="00B050"/>
                </a:solidFill>
              </a:rPr>
              <a:t>controversial sign        </a:t>
            </a:r>
            <a:r>
              <a:rPr lang="en-US" sz="3600" b="1" dirty="0" smtClean="0">
                <a:solidFill>
                  <a:srgbClr val="FF0000"/>
                </a:solidFill>
              </a:rPr>
              <a:t>2 Kg 5:1-14     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                     </a:t>
            </a:r>
            <a:r>
              <a:rPr lang="en-US" sz="3600" dirty="0" smtClean="0">
                <a:solidFill>
                  <a:srgbClr val="00B050"/>
                </a:solidFill>
              </a:rPr>
              <a:t>involving water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9:1-7           </a:t>
            </a:r>
            <a:r>
              <a:rPr lang="en-US" sz="3600" dirty="0" smtClean="0">
                <a:solidFill>
                  <a:srgbClr val="00B050"/>
                </a:solidFill>
              </a:rPr>
              <a:t>blind healed</a:t>
            </a:r>
            <a:r>
              <a:rPr lang="en-US" sz="3600" b="1" dirty="0" smtClean="0">
                <a:solidFill>
                  <a:srgbClr val="FF0000"/>
                </a:solidFill>
              </a:rPr>
              <a:t>           2 Kg 6:16-17 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9:39-41     </a:t>
            </a:r>
            <a:r>
              <a:rPr lang="en-US" sz="3600" dirty="0" smtClean="0">
                <a:solidFill>
                  <a:srgbClr val="00B050"/>
                </a:solidFill>
              </a:rPr>
              <a:t>others blinded</a:t>
            </a:r>
            <a:r>
              <a:rPr lang="en-US" sz="3600" b="1" dirty="0" smtClean="0">
                <a:solidFill>
                  <a:srgbClr val="FF0000"/>
                </a:solidFill>
              </a:rPr>
              <a:t>              2 Kg 6:18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11:1-44    </a:t>
            </a:r>
            <a:r>
              <a:rPr lang="en-US" sz="3600" dirty="0" smtClean="0">
                <a:solidFill>
                  <a:srgbClr val="00B050"/>
                </a:solidFill>
              </a:rPr>
              <a:t>raising the dead    </a:t>
            </a:r>
            <a:r>
              <a:rPr lang="en-US" sz="3600" b="1" dirty="0" smtClean="0">
                <a:solidFill>
                  <a:srgbClr val="FF0000"/>
                </a:solidFill>
              </a:rPr>
              <a:t>2 Kg 13:20-21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6:19              </a:t>
            </a:r>
            <a:r>
              <a:rPr lang="en-US" sz="3600" dirty="0" smtClean="0">
                <a:solidFill>
                  <a:srgbClr val="00B0F0"/>
                </a:solidFill>
              </a:rPr>
              <a:t>levitation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2 Kg 6:4-7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Signs </a:t>
            </a:r>
            <a:r>
              <a:rPr lang="en-US" b="1" dirty="0" smtClean="0"/>
              <a:t>in Gospel of John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Eternal</a:t>
            </a:r>
            <a:r>
              <a:rPr lang="en-US" sz="3600" dirty="0" smtClean="0">
                <a:solidFill>
                  <a:srgbClr val="00B0F0"/>
                </a:solidFill>
              </a:rPr>
              <a:t> Jesus </a:t>
            </a:r>
            <a:r>
              <a:rPr lang="en-US" sz="3600" b="1" dirty="0" smtClean="0">
                <a:solidFill>
                  <a:srgbClr val="FF0000"/>
                </a:solidFill>
              </a:rPr>
              <a:t>1:1-18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b="1" dirty="0" smtClean="0">
                <a:solidFill>
                  <a:srgbClr val="7030A0"/>
                </a:solidFill>
              </a:rPr>
              <a:t>Tr</a:t>
            </a:r>
            <a:r>
              <a:rPr lang="en-US" sz="3600" b="1" dirty="0" smtClean="0">
                <a:solidFill>
                  <a:srgbClr val="0070C0"/>
                </a:solidFill>
              </a:rPr>
              <a:t>an</a:t>
            </a:r>
            <a:r>
              <a:rPr lang="en-US" sz="3600" b="1" dirty="0" smtClean="0">
                <a:solidFill>
                  <a:srgbClr val="00B0F0"/>
                </a:solidFill>
              </a:rPr>
              <a:t>sf</a:t>
            </a:r>
            <a:r>
              <a:rPr lang="en-US" sz="3600" b="1" dirty="0" smtClean="0">
                <a:solidFill>
                  <a:srgbClr val="00B050"/>
                </a:solidFill>
              </a:rPr>
              <a:t>or</a:t>
            </a:r>
            <a:r>
              <a:rPr lang="en-US" sz="3600" b="1" dirty="0" smtClean="0">
                <a:solidFill>
                  <a:srgbClr val="FFFF00"/>
                </a:solidFill>
              </a:rPr>
              <a:t>ma</a:t>
            </a:r>
            <a:r>
              <a:rPr lang="en-US" sz="3600" b="1" dirty="0" smtClean="0">
                <a:solidFill>
                  <a:srgbClr val="FFC000"/>
                </a:solidFill>
              </a:rPr>
              <a:t>ti</a:t>
            </a:r>
            <a:r>
              <a:rPr lang="en-US" sz="3600" b="1" dirty="0" smtClean="0">
                <a:solidFill>
                  <a:srgbClr val="FF0000"/>
                </a:solidFill>
              </a:rPr>
              <a:t>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2:1-11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Death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life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4:46-54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00B050"/>
                </a:solidFill>
              </a:rPr>
              <a:t>Healing</a:t>
            </a:r>
            <a:r>
              <a:rPr lang="en-US" sz="3600" dirty="0" smtClean="0"/>
              <a:t> lame man at </a:t>
            </a:r>
            <a:r>
              <a:rPr lang="en-US" sz="3600" dirty="0" smtClean="0">
                <a:solidFill>
                  <a:srgbClr val="0070C0"/>
                </a:solidFill>
              </a:rPr>
              <a:t>pool </a:t>
            </a:r>
            <a:r>
              <a:rPr lang="en-US" sz="3600" b="1" dirty="0" smtClean="0">
                <a:solidFill>
                  <a:srgbClr val="FF0000"/>
                </a:solidFill>
              </a:rPr>
              <a:t>5:1-9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	</a:t>
            </a:r>
            <a:r>
              <a:rPr lang="en-US" sz="3600" b="1" dirty="0" smtClean="0">
                <a:solidFill>
                  <a:srgbClr val="008000"/>
                </a:solidFill>
              </a:rPr>
              <a:t>Feeding</a:t>
            </a:r>
            <a:r>
              <a:rPr lang="en-US" sz="3600" dirty="0" smtClean="0"/>
              <a:t> the 5000 </a:t>
            </a:r>
            <a:r>
              <a:rPr lang="en-US" sz="3600" b="1" dirty="0" smtClean="0">
                <a:solidFill>
                  <a:srgbClr val="FF0000"/>
                </a:solidFill>
              </a:rPr>
              <a:t>6:1-15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00B050"/>
                </a:solidFill>
              </a:rPr>
              <a:t>Healing</a:t>
            </a:r>
            <a:r>
              <a:rPr lang="en-US" sz="3600" dirty="0" smtClean="0"/>
              <a:t> blind man at </a:t>
            </a:r>
            <a:r>
              <a:rPr lang="en-US" sz="3600" dirty="0" smtClean="0">
                <a:solidFill>
                  <a:srgbClr val="0070C0"/>
                </a:solidFill>
              </a:rPr>
              <a:t>pool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9:1-7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Death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life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11:1-44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Tr</a:t>
            </a:r>
            <a:r>
              <a:rPr lang="en-US" sz="3600" b="1" dirty="0" smtClean="0">
                <a:solidFill>
                  <a:srgbClr val="FFC000"/>
                </a:solidFill>
              </a:rPr>
              <a:t>an</a:t>
            </a:r>
            <a:r>
              <a:rPr lang="en-US" sz="3600" b="1" dirty="0" smtClean="0">
                <a:solidFill>
                  <a:srgbClr val="FFFF00"/>
                </a:solidFill>
              </a:rPr>
              <a:t>sf</a:t>
            </a:r>
            <a:r>
              <a:rPr lang="en-US" sz="3600" b="1" dirty="0" smtClean="0">
                <a:solidFill>
                  <a:srgbClr val="00B050"/>
                </a:solidFill>
              </a:rPr>
              <a:t>or</a:t>
            </a:r>
            <a:r>
              <a:rPr lang="en-US" sz="3600" b="1" dirty="0" smtClean="0">
                <a:solidFill>
                  <a:srgbClr val="00B0F0"/>
                </a:solidFill>
              </a:rPr>
              <a:t>ma</a:t>
            </a:r>
            <a:r>
              <a:rPr lang="en-US" sz="3600" b="1" dirty="0" smtClean="0">
                <a:solidFill>
                  <a:srgbClr val="0070C0"/>
                </a:solidFill>
              </a:rPr>
              <a:t>ti</a:t>
            </a:r>
            <a:r>
              <a:rPr lang="en-US" sz="3600" b="1" dirty="0" smtClean="0">
                <a:solidFill>
                  <a:srgbClr val="7030A0"/>
                </a:solidFill>
              </a:rPr>
              <a:t>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20:1-18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Eternal</a:t>
            </a:r>
            <a:r>
              <a:rPr lang="en-US" sz="3600" dirty="0" smtClean="0">
                <a:solidFill>
                  <a:srgbClr val="00B0F0"/>
                </a:solidFill>
              </a:rPr>
              <a:t> Jesus </a:t>
            </a:r>
            <a:r>
              <a:rPr lang="en-US" sz="3600" b="1" dirty="0" smtClean="0">
                <a:solidFill>
                  <a:srgbClr val="FF0000"/>
                </a:solidFill>
              </a:rPr>
              <a:t>20:19-21:25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</a:t>
            </a:r>
          </a:p>
          <a:p>
            <a:pPr algn="ctr"/>
            <a:r>
              <a:rPr lang="en-US" sz="3200" b="1" dirty="0" smtClean="0"/>
              <a:t>&amp;</a:t>
            </a:r>
          </a:p>
          <a:p>
            <a:pPr algn="ctr"/>
            <a:r>
              <a:rPr lang="en-US" sz="3200" b="1" dirty="0" smtClean="0"/>
              <a:t>SPACE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Time</a:t>
            </a:r>
            <a:r>
              <a:rPr lang="en-US" b="1" dirty="0" smtClean="0"/>
              <a:t> in the Gospel of John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17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/>
              <a:t>	</a:t>
            </a:r>
            <a:r>
              <a:rPr lang="en-US" sz="3600" b="1" dirty="0" smtClean="0">
                <a:solidFill>
                  <a:srgbClr val="7030A0"/>
                </a:solidFill>
              </a:rPr>
              <a:t>Tr</a:t>
            </a:r>
            <a:r>
              <a:rPr lang="en-US" sz="3600" b="1" dirty="0" smtClean="0">
                <a:solidFill>
                  <a:srgbClr val="0070C0"/>
                </a:solidFill>
              </a:rPr>
              <a:t>an</a:t>
            </a:r>
            <a:r>
              <a:rPr lang="en-US" sz="3600" b="1" dirty="0" smtClean="0">
                <a:solidFill>
                  <a:srgbClr val="00B0F0"/>
                </a:solidFill>
              </a:rPr>
              <a:t>sf</a:t>
            </a:r>
            <a:r>
              <a:rPr lang="en-US" sz="3600" b="1" dirty="0" smtClean="0">
                <a:solidFill>
                  <a:srgbClr val="00B050"/>
                </a:solidFill>
              </a:rPr>
              <a:t>or</a:t>
            </a:r>
            <a:r>
              <a:rPr lang="en-US" sz="3600" b="1" dirty="0" smtClean="0">
                <a:solidFill>
                  <a:srgbClr val="FFFF00"/>
                </a:solidFill>
              </a:rPr>
              <a:t>ma</a:t>
            </a:r>
            <a:r>
              <a:rPr lang="en-US" sz="3600" b="1" dirty="0" smtClean="0">
                <a:solidFill>
                  <a:srgbClr val="FFC000"/>
                </a:solidFill>
              </a:rPr>
              <a:t>ti</a:t>
            </a:r>
            <a:r>
              <a:rPr lang="en-US" sz="3600" b="1" dirty="0" smtClean="0">
                <a:solidFill>
                  <a:srgbClr val="FF0000"/>
                </a:solidFill>
              </a:rPr>
              <a:t>on</a:t>
            </a:r>
            <a:r>
              <a:rPr lang="en-US" sz="3600" dirty="0" smtClean="0"/>
              <a:t> (water to wine) </a:t>
            </a:r>
            <a:r>
              <a:rPr lang="en-US" sz="3600" b="1" dirty="0" smtClean="0">
                <a:solidFill>
                  <a:srgbClr val="FF0000"/>
                </a:solidFill>
              </a:rPr>
              <a:t>2:1-11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Passover </a:t>
            </a:r>
            <a:r>
              <a:rPr lang="en-US" sz="3600" b="1" dirty="0" smtClean="0">
                <a:solidFill>
                  <a:srgbClr val="FF0000"/>
                </a:solidFill>
              </a:rPr>
              <a:t>2:13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Death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life</a:t>
            </a:r>
            <a:r>
              <a:rPr lang="en-US" sz="3600" dirty="0" smtClean="0"/>
              <a:t> (saving nobleman’s son from death) </a:t>
            </a:r>
            <a:r>
              <a:rPr lang="en-US" sz="3600" b="1" dirty="0" smtClean="0">
                <a:solidFill>
                  <a:srgbClr val="FF0000"/>
                </a:solidFill>
              </a:rPr>
              <a:t>4:46-54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a feast of the Jews </a:t>
            </a:r>
            <a:r>
              <a:rPr lang="en-US" sz="3600" b="1" dirty="0" smtClean="0">
                <a:solidFill>
                  <a:srgbClr val="FF0000"/>
                </a:solidFill>
              </a:rPr>
              <a:t>5:1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B050"/>
                </a:solidFill>
              </a:rPr>
              <a:t>Healing</a:t>
            </a:r>
            <a:r>
              <a:rPr lang="en-US" sz="3600" dirty="0" smtClean="0"/>
              <a:t> lame man at </a:t>
            </a:r>
            <a:r>
              <a:rPr lang="en-US" sz="3600" dirty="0" smtClean="0">
                <a:solidFill>
                  <a:srgbClr val="0070C0"/>
                </a:solidFill>
              </a:rPr>
              <a:t>pool </a:t>
            </a:r>
            <a:r>
              <a:rPr lang="en-US" sz="3600" b="1" dirty="0" smtClean="0">
                <a:solidFill>
                  <a:srgbClr val="FF0000"/>
                </a:solidFill>
              </a:rPr>
              <a:t>5:1-9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Passover</a:t>
            </a:r>
            <a:r>
              <a:rPr lang="en-US" sz="3600" b="1" dirty="0" smtClean="0">
                <a:solidFill>
                  <a:srgbClr val="FF0000"/>
                </a:solidFill>
              </a:rPr>
              <a:t> 6:4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	Feeding</a:t>
            </a:r>
            <a:r>
              <a:rPr lang="en-US" sz="3600" dirty="0" smtClean="0"/>
              <a:t> </a:t>
            </a:r>
            <a:r>
              <a:rPr lang="en-US" sz="3600" smtClean="0"/>
              <a:t>the 5000 &amp; </a:t>
            </a:r>
            <a:r>
              <a:rPr lang="en-US" sz="3600" smtClean="0">
                <a:solidFill>
                  <a:srgbClr val="00B0F0"/>
                </a:solidFill>
              </a:rPr>
              <a:t>miraculous sea crossing</a:t>
            </a:r>
            <a:r>
              <a:rPr lang="en-US" sz="3600" smtClean="0"/>
              <a:t> </a:t>
            </a:r>
            <a:r>
              <a:rPr lang="en-US" sz="3600" b="1" smtClean="0">
                <a:solidFill>
                  <a:srgbClr val="FF0000"/>
                </a:solidFill>
              </a:rPr>
              <a:t>6:1-21</a:t>
            </a:r>
            <a:endParaRPr lang="en-US" sz="3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Tabernacles</a:t>
            </a:r>
            <a:r>
              <a:rPr lang="en-US" sz="3600" b="1" dirty="0" smtClean="0">
                <a:solidFill>
                  <a:srgbClr val="FF0000"/>
                </a:solidFill>
              </a:rPr>
              <a:t> 7:2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B050"/>
                </a:solidFill>
              </a:rPr>
              <a:t>Healing</a:t>
            </a:r>
            <a:r>
              <a:rPr lang="en-US" sz="3600" dirty="0" smtClean="0"/>
              <a:t> blind man at </a:t>
            </a:r>
            <a:r>
              <a:rPr lang="en-US" sz="3600" dirty="0" smtClean="0">
                <a:solidFill>
                  <a:srgbClr val="0070C0"/>
                </a:solidFill>
              </a:rPr>
              <a:t>pool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9:1-7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Dedication</a:t>
            </a:r>
            <a:r>
              <a:rPr lang="en-US" sz="3600" b="1" dirty="0" smtClean="0">
                <a:solidFill>
                  <a:srgbClr val="FF0000"/>
                </a:solidFill>
              </a:rPr>
              <a:t> 10:22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Death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life</a:t>
            </a:r>
            <a:r>
              <a:rPr lang="en-US" sz="3600" dirty="0" smtClean="0"/>
              <a:t> (raising Lazarus from death) </a:t>
            </a:r>
            <a:r>
              <a:rPr lang="en-US" sz="3600" b="1" dirty="0" smtClean="0">
                <a:solidFill>
                  <a:srgbClr val="FF0000"/>
                </a:solidFill>
              </a:rPr>
              <a:t>11:1-44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Passover</a:t>
            </a:r>
            <a:r>
              <a:rPr lang="en-US" sz="3600" b="1" dirty="0" smtClean="0">
                <a:solidFill>
                  <a:srgbClr val="FF0000"/>
                </a:solidFill>
              </a:rPr>
              <a:t> 13:1, 19:42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Tr</a:t>
            </a:r>
            <a:r>
              <a:rPr lang="en-US" sz="3600" b="1" dirty="0" smtClean="0">
                <a:solidFill>
                  <a:srgbClr val="FFC000"/>
                </a:solidFill>
              </a:rPr>
              <a:t>an</a:t>
            </a:r>
            <a:r>
              <a:rPr lang="en-US" sz="3600" b="1" dirty="0" smtClean="0">
                <a:solidFill>
                  <a:srgbClr val="FFFF00"/>
                </a:solidFill>
              </a:rPr>
              <a:t>sf</a:t>
            </a:r>
            <a:r>
              <a:rPr lang="en-US" sz="3600" b="1" dirty="0" smtClean="0">
                <a:solidFill>
                  <a:srgbClr val="00B050"/>
                </a:solidFill>
              </a:rPr>
              <a:t>or</a:t>
            </a:r>
            <a:r>
              <a:rPr lang="en-US" sz="3600" b="1" dirty="0" smtClean="0">
                <a:solidFill>
                  <a:srgbClr val="00B0F0"/>
                </a:solidFill>
              </a:rPr>
              <a:t>ma</a:t>
            </a:r>
            <a:r>
              <a:rPr lang="en-US" sz="3600" b="1" dirty="0" smtClean="0">
                <a:solidFill>
                  <a:srgbClr val="0070C0"/>
                </a:solidFill>
              </a:rPr>
              <a:t>ti</a:t>
            </a:r>
            <a:r>
              <a:rPr lang="en-US" sz="3600" b="1" dirty="0" smtClean="0">
                <a:solidFill>
                  <a:srgbClr val="7030A0"/>
                </a:solidFill>
              </a:rPr>
              <a:t>on</a:t>
            </a:r>
            <a:r>
              <a:rPr lang="en-US" sz="3600" dirty="0" smtClean="0"/>
              <a:t> (resurrection) </a:t>
            </a:r>
            <a:r>
              <a:rPr lang="en-US" sz="3600" b="1" dirty="0" smtClean="0">
                <a:solidFill>
                  <a:srgbClr val="FF0000"/>
                </a:solidFill>
              </a:rPr>
              <a:t>20:1-18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Moses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b="1" dirty="0" smtClean="0"/>
              <a:t> in Gospel of John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1:17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are paralleled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1:45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foresaw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Christ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5:36-47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3:14-16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DEA900"/>
                </a:solidFill>
              </a:rPr>
              <a:t>Bronze serpent </a:t>
            </a:r>
            <a:r>
              <a:rPr lang="en-US" sz="3600" dirty="0" smtClean="0"/>
              <a:t>type of </a:t>
            </a:r>
            <a:r>
              <a:rPr lang="en-US" sz="3600" dirty="0" smtClean="0">
                <a:solidFill>
                  <a:srgbClr val="C00000"/>
                </a:solidFill>
              </a:rPr>
              <a:t>crucifixion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12:31-33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6:14-15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26-35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foreshadows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00B0F0"/>
                </a:solidFill>
              </a:rPr>
              <a:t>Christ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Prophet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lawgiver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provider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F0"/>
                </a:solidFill>
              </a:rPr>
              <a:t>miraculous sea crossing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7:14-24</a:t>
            </a:r>
            <a:r>
              <a:rPr lang="en-US" sz="3600" dirty="0" smtClean="0"/>
              <a:t> respect for Moses = respect for Jesus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9:28-29</a:t>
            </a:r>
            <a:r>
              <a:rPr lang="en-US" sz="3600" dirty="0" smtClean="0"/>
              <a:t> failure of Moses’ “disciples”; success of Jesus’ disciples </a:t>
            </a:r>
            <a:r>
              <a:rPr lang="en-US" sz="3600" b="1" dirty="0" smtClean="0">
                <a:solidFill>
                  <a:srgbClr val="FF0000"/>
                </a:solidFill>
              </a:rPr>
              <a:t>9:35-41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20:24-29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Moses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b="1" dirty="0" smtClean="0"/>
              <a:t> in Gospel of John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1:17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are paralleled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1:45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foresaw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Christ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5:36-47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3:14-16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DEA900"/>
                </a:solidFill>
              </a:rPr>
              <a:t>Bronze serpent </a:t>
            </a:r>
            <a:r>
              <a:rPr lang="en-US" sz="3600" dirty="0" smtClean="0"/>
              <a:t>type of </a:t>
            </a:r>
            <a:r>
              <a:rPr lang="en-US" sz="3600" dirty="0" smtClean="0">
                <a:solidFill>
                  <a:srgbClr val="C00000"/>
                </a:solidFill>
              </a:rPr>
              <a:t>crucifixion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12:31-33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6:14-15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26-35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Moses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foreshadows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00B0F0"/>
                </a:solidFill>
              </a:rPr>
              <a:t>Christ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Prophet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lawgiver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provider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F0"/>
                </a:solidFill>
              </a:rPr>
              <a:t>miraculous sea crossing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7:14-24</a:t>
            </a:r>
            <a:r>
              <a:rPr lang="en-US" sz="3600" dirty="0" smtClean="0"/>
              <a:t> respect for Moses = respect for Jesus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9:28-29</a:t>
            </a:r>
            <a:r>
              <a:rPr lang="en-US" sz="3600" dirty="0" smtClean="0"/>
              <a:t> failure of Moses’ “disciples”; success of Jesus’ disciples </a:t>
            </a:r>
            <a:r>
              <a:rPr lang="en-US" sz="3600" b="1" dirty="0" smtClean="0">
                <a:solidFill>
                  <a:srgbClr val="FF0000"/>
                </a:solidFill>
              </a:rPr>
              <a:t>9:35-41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20:24-29 </a:t>
            </a:r>
            <a:r>
              <a:rPr lang="en-US" sz="3600" b="1" dirty="0" smtClean="0">
                <a:solidFill>
                  <a:srgbClr val="00B050"/>
                </a:solidFill>
              </a:rPr>
              <a:t>BELIEVE</a:t>
            </a:r>
          </a:p>
          <a:p>
            <a:pPr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THAT YOU MIGHT BELIEVE</vt:lpstr>
      <vt:lpstr>Jesus and Elisha (“Salvation of God”)</vt:lpstr>
      <vt:lpstr>Signs in Gospel of John</vt:lpstr>
      <vt:lpstr>Time in the Gospel of John</vt:lpstr>
      <vt:lpstr>Moses and Jesus in Gospel of John</vt:lpstr>
      <vt:lpstr>Moses and Jesus in Gospel of John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 YOU MIGHT BELIEVE</dc:title>
  <dc:creator>James</dc:creator>
  <cp:lastModifiedBy>James</cp:lastModifiedBy>
  <cp:revision>5</cp:revision>
  <dcterms:created xsi:type="dcterms:W3CDTF">2015-02-15T19:54:05Z</dcterms:created>
  <dcterms:modified xsi:type="dcterms:W3CDTF">2015-02-15T21:35:50Z</dcterms:modified>
</cp:coreProperties>
</file>