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6E6-234B-4C74-9015-E19690B15E3B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1E32B-F368-40B3-9532-57AA04D16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SPECIFIC QUALITIES OF SPIRITUAL LEADERSHIP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98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HOW GOD DEFINES </a:t>
            </a:r>
            <a:r>
              <a:rPr lang="en-US" sz="3600" b="1" dirty="0" smtClean="0">
                <a:solidFill>
                  <a:srgbClr val="7030A0"/>
                </a:solidFill>
              </a:rPr>
              <a:t>“BLAMELESS”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CHARACTER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A good testimony among those who are outside</a:t>
            </a:r>
          </a:p>
          <a:p>
            <a:r>
              <a:rPr lang="en-US" sz="3600" dirty="0" smtClean="0"/>
              <a:t>Reason given: </a:t>
            </a:r>
            <a:r>
              <a:rPr lang="en-US" sz="3600" dirty="0" smtClean="0">
                <a:solidFill>
                  <a:srgbClr val="7030A0"/>
                </a:solidFill>
              </a:rPr>
              <a:t>lest he fall into </a:t>
            </a:r>
            <a:r>
              <a:rPr lang="en-US" sz="3600" b="1" dirty="0" smtClean="0">
                <a:solidFill>
                  <a:srgbClr val="7030A0"/>
                </a:solidFill>
              </a:rPr>
              <a:t>reproach</a:t>
            </a:r>
            <a:r>
              <a:rPr lang="en-US" sz="3600" dirty="0" smtClean="0">
                <a:solidFill>
                  <a:srgbClr val="7030A0"/>
                </a:solidFill>
              </a:rPr>
              <a:t> and the </a:t>
            </a:r>
            <a:r>
              <a:rPr lang="en-US" sz="3600" b="1" dirty="0" smtClean="0">
                <a:solidFill>
                  <a:srgbClr val="7030A0"/>
                </a:solidFill>
              </a:rPr>
              <a:t>snare</a:t>
            </a:r>
            <a:r>
              <a:rPr lang="en-US" sz="3600" dirty="0" smtClean="0">
                <a:solidFill>
                  <a:srgbClr val="7030A0"/>
                </a:solidFill>
              </a:rPr>
              <a:t> of the </a:t>
            </a:r>
            <a:r>
              <a:rPr lang="en-US" sz="3600" b="1" dirty="0" smtClean="0">
                <a:solidFill>
                  <a:srgbClr val="7030A0"/>
                </a:solidFill>
              </a:rPr>
              <a:t>devil</a:t>
            </a:r>
          </a:p>
          <a:p>
            <a:r>
              <a:rPr lang="en-US" sz="3600" dirty="0" smtClean="0"/>
              <a:t>His conduct must be viewed as honorable (without reproach) at work and community as it is in the church building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CHARACTER AND COMPETENCE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The husband of one wife </a:t>
            </a:r>
            <a:r>
              <a:rPr lang="en-US" dirty="0" smtClean="0"/>
              <a:t>(literally </a:t>
            </a:r>
            <a:r>
              <a:rPr lang="en-US" dirty="0" smtClean="0">
                <a:solidFill>
                  <a:srgbClr val="002060"/>
                </a:solidFill>
              </a:rPr>
              <a:t>“of one woman a man”</a:t>
            </a:r>
            <a:r>
              <a:rPr lang="en-US" dirty="0" smtClean="0"/>
              <a:t>) speaks to both </a:t>
            </a:r>
            <a:r>
              <a:rPr lang="en-US" b="1" dirty="0" smtClean="0">
                <a:solidFill>
                  <a:srgbClr val="0070C0"/>
                </a:solidFill>
              </a:rPr>
              <a:t>character</a:t>
            </a:r>
            <a:r>
              <a:rPr lang="en-US" dirty="0" smtClean="0"/>
              <a:t> (not a womanizer) and </a:t>
            </a:r>
            <a:r>
              <a:rPr lang="en-US" b="1" dirty="0" smtClean="0">
                <a:solidFill>
                  <a:srgbClr val="00B050"/>
                </a:solidFill>
              </a:rPr>
              <a:t>competence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(“rules his own house well”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“children” </a:t>
            </a:r>
            <a:r>
              <a:rPr lang="en-US" dirty="0" smtClean="0"/>
              <a:t>necessarily required a wife at some point)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Divorced</a:t>
            </a:r>
            <a:r>
              <a:rPr lang="en-US" dirty="0" smtClean="0"/>
              <a:t> man is a character </a:t>
            </a:r>
            <a:r>
              <a:rPr lang="en-US" b="1" dirty="0" smtClean="0"/>
              <a:t>and</a:t>
            </a:r>
            <a:r>
              <a:rPr lang="en-US" dirty="0" smtClean="0"/>
              <a:t> competence issue</a:t>
            </a:r>
          </a:p>
          <a:p>
            <a:r>
              <a:rPr lang="en-US" dirty="0" smtClean="0"/>
              <a:t>Neither </a:t>
            </a:r>
            <a:r>
              <a:rPr lang="en-US" b="1" dirty="0" smtClean="0">
                <a:solidFill>
                  <a:srgbClr val="002060"/>
                </a:solidFill>
              </a:rPr>
              <a:t>widower</a:t>
            </a:r>
            <a:r>
              <a:rPr lang="en-US" dirty="0" smtClean="0"/>
              <a:t> nor </a:t>
            </a:r>
            <a:r>
              <a:rPr lang="en-US" b="1" dirty="0" smtClean="0">
                <a:solidFill>
                  <a:srgbClr val="002060"/>
                </a:solidFill>
              </a:rPr>
              <a:t>remarried widower </a:t>
            </a:r>
            <a:r>
              <a:rPr lang="en-US" dirty="0" smtClean="0"/>
              <a:t>a character or competence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CHARACTER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Temperate</a:t>
            </a:r>
            <a:r>
              <a:rPr lang="en-US" sz="3600" dirty="0" smtClean="0"/>
              <a:t> (literally how we use “</a:t>
            </a:r>
            <a:r>
              <a:rPr lang="en-US" sz="3600" b="1" dirty="0" smtClean="0">
                <a:solidFill>
                  <a:srgbClr val="002060"/>
                </a:solidFill>
              </a:rPr>
              <a:t>sober</a:t>
            </a:r>
            <a:r>
              <a:rPr lang="en-US" sz="3600" dirty="0" smtClean="0"/>
              <a:t>” today) Greek </a:t>
            </a:r>
            <a:r>
              <a:rPr lang="en-US" sz="3600" dirty="0" smtClean="0">
                <a:solidFill>
                  <a:srgbClr val="0070C0"/>
                </a:solidFill>
              </a:rPr>
              <a:t>NEPHALIOS</a:t>
            </a:r>
            <a:r>
              <a:rPr lang="en-US" sz="3600" dirty="0" smtClean="0"/>
              <a:t> abstain from wine </a:t>
            </a:r>
            <a:r>
              <a:rPr lang="en-US" sz="3600" b="1" dirty="0" smtClean="0">
                <a:solidFill>
                  <a:srgbClr val="FF0000"/>
                </a:solidFill>
              </a:rPr>
              <a:t>2 Thess. 5:6-8; 1 Peter 5:8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Sober-minded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Titus 1:8, 2:2,5 </a:t>
            </a:r>
            <a:r>
              <a:rPr lang="en-US" sz="3600" dirty="0" smtClean="0"/>
              <a:t>wise, thoughtful, not rash or impulsive, to </a:t>
            </a:r>
            <a:r>
              <a:rPr lang="en-US" sz="3600" dirty="0" smtClean="0">
                <a:solidFill>
                  <a:srgbClr val="002060"/>
                </a:solidFill>
              </a:rPr>
              <a:t>rein in</a:t>
            </a:r>
            <a:r>
              <a:rPr lang="en-US" sz="3600" dirty="0" smtClean="0"/>
              <a:t> with </a:t>
            </a:r>
            <a:r>
              <a:rPr lang="en-US" sz="3600" dirty="0" smtClean="0">
                <a:solidFill>
                  <a:srgbClr val="002060"/>
                </a:solidFill>
              </a:rPr>
              <a:t>safe</a:t>
            </a:r>
            <a:r>
              <a:rPr lang="en-US" sz="3600" dirty="0" smtClean="0"/>
              <a:t> boundaries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Discretion</a:t>
            </a:r>
            <a:r>
              <a:rPr lang="en-US" sz="3600" b="1" dirty="0" smtClean="0"/>
              <a:t> </a:t>
            </a:r>
            <a:r>
              <a:rPr lang="en-US" sz="3600" dirty="0" smtClean="0"/>
              <a:t>is the better part of valor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CHARACTER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Of good behavior </a:t>
            </a:r>
            <a:r>
              <a:rPr lang="en-US" sz="3600" dirty="0" smtClean="0">
                <a:solidFill>
                  <a:srgbClr val="0070C0"/>
                </a:solidFill>
              </a:rPr>
              <a:t>KOSMIOS </a:t>
            </a:r>
            <a:r>
              <a:rPr lang="en-US" sz="3600" dirty="0" smtClean="0">
                <a:solidFill>
                  <a:srgbClr val="7030A0"/>
                </a:solidFill>
              </a:rPr>
              <a:t>modest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in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2:9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Hospitable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PHILOXENOS </a:t>
            </a:r>
            <a:r>
              <a:rPr lang="en-US" sz="3600" dirty="0" smtClean="0">
                <a:solidFill>
                  <a:srgbClr val="002060"/>
                </a:solidFill>
              </a:rPr>
              <a:t>lover of strangers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Able to teach </a:t>
            </a:r>
            <a:r>
              <a:rPr lang="en-US" sz="3600" b="1" dirty="0" smtClean="0">
                <a:solidFill>
                  <a:srgbClr val="FF0000"/>
                </a:solidFill>
              </a:rPr>
              <a:t>2 Tim. 2:24-26 </a:t>
            </a:r>
            <a:r>
              <a:rPr lang="en-US" sz="3600" dirty="0" smtClean="0"/>
              <a:t>an </a:t>
            </a:r>
            <a:r>
              <a:rPr lang="en-US" sz="3600" b="1" dirty="0" smtClean="0">
                <a:solidFill>
                  <a:srgbClr val="0070C0"/>
                </a:solidFill>
              </a:rPr>
              <a:t>effective teacher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(gets </a:t>
            </a:r>
            <a:r>
              <a:rPr lang="en-US" sz="3600" b="1" dirty="0" smtClean="0">
                <a:solidFill>
                  <a:srgbClr val="0070C0"/>
                </a:solidFill>
              </a:rPr>
              <a:t>others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learn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Not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given to wine </a:t>
            </a:r>
            <a:r>
              <a:rPr lang="en-US" sz="3600" dirty="0" smtClean="0">
                <a:solidFill>
                  <a:srgbClr val="0070C0"/>
                </a:solidFill>
              </a:rPr>
              <a:t>PARAOINOS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with wine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“Not given to” in </a:t>
            </a:r>
            <a:r>
              <a:rPr lang="en-US" sz="3600" b="1" dirty="0" smtClean="0">
                <a:solidFill>
                  <a:srgbClr val="FF0000"/>
                </a:solidFill>
              </a:rPr>
              <a:t>v.8 Matt. 16:6, Luke 17:3; 21:34, Acts 20:28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CHARACTER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Not violent </a:t>
            </a:r>
            <a:r>
              <a:rPr lang="en-US" sz="3600" dirty="0" smtClean="0">
                <a:solidFill>
                  <a:srgbClr val="0070C0"/>
                </a:solidFill>
              </a:rPr>
              <a:t>PLEKTES </a:t>
            </a:r>
            <a:r>
              <a:rPr lang="en-US" sz="3600" b="1" dirty="0" smtClean="0">
                <a:solidFill>
                  <a:srgbClr val="002060"/>
                </a:solidFill>
              </a:rPr>
              <a:t>striker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/>
              <a:t>etymology implies to change the shape of something by hitting it; doesn’t resort to force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Gentle </a:t>
            </a:r>
            <a:r>
              <a:rPr lang="en-US" sz="3600" dirty="0" smtClean="0">
                <a:solidFill>
                  <a:srgbClr val="0070C0"/>
                </a:solidFill>
              </a:rPr>
              <a:t>EPIEIKOS </a:t>
            </a:r>
            <a:r>
              <a:rPr lang="en-US" sz="3600" dirty="0" smtClean="0"/>
              <a:t>from</a:t>
            </a:r>
            <a:r>
              <a:rPr lang="en-US" sz="3600" dirty="0" smtClean="0">
                <a:solidFill>
                  <a:srgbClr val="0070C0"/>
                </a:solidFill>
              </a:rPr>
              <a:t> EIKO </a:t>
            </a:r>
            <a:r>
              <a:rPr lang="en-US" sz="3600" dirty="0" smtClean="0">
                <a:solidFill>
                  <a:srgbClr val="00B050"/>
                </a:solidFill>
              </a:rPr>
              <a:t>to </a:t>
            </a:r>
            <a:r>
              <a:rPr lang="en-US" sz="3600" b="1" dirty="0" smtClean="0">
                <a:solidFill>
                  <a:srgbClr val="00B050"/>
                </a:solidFill>
              </a:rPr>
              <a:t>yield </a:t>
            </a:r>
            <a:r>
              <a:rPr lang="en-US" sz="3600" b="1" dirty="0" smtClean="0">
                <a:solidFill>
                  <a:srgbClr val="FF0000"/>
                </a:solidFill>
              </a:rPr>
              <a:t>Gal. 2:5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Not quarrelsome </a:t>
            </a:r>
            <a:r>
              <a:rPr lang="en-US" sz="3600" b="1" dirty="0" smtClean="0">
                <a:solidFill>
                  <a:srgbClr val="FF0000"/>
                </a:solidFill>
              </a:rPr>
              <a:t>2 Tim. 2:23-24; Titus 3:2, Jm. 4:1-2 </a:t>
            </a:r>
            <a:r>
              <a:rPr lang="en-US" sz="3600" dirty="0" smtClean="0"/>
              <a:t>not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800000"/>
                </a:solidFill>
              </a:rPr>
              <a:t>contentious</a:t>
            </a:r>
          </a:p>
          <a:p>
            <a:endParaRPr 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CHARACTER AND COMPETENCE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Not covetous </a:t>
            </a:r>
            <a:r>
              <a:rPr lang="en-US" sz="3600" dirty="0" smtClean="0">
                <a:solidFill>
                  <a:srgbClr val="0070C0"/>
                </a:solidFill>
              </a:rPr>
              <a:t>APHILARGUROS </a:t>
            </a:r>
            <a:r>
              <a:rPr lang="en-US" sz="3600" dirty="0" smtClean="0"/>
              <a:t>literally </a:t>
            </a:r>
            <a:r>
              <a:rPr lang="en-US" sz="3600" dirty="0" smtClean="0">
                <a:solidFill>
                  <a:srgbClr val="002060"/>
                </a:solidFill>
              </a:rPr>
              <a:t>“not a lover of silver” </a:t>
            </a:r>
            <a:r>
              <a:rPr lang="en-US" sz="3600" b="1" dirty="0" smtClean="0">
                <a:solidFill>
                  <a:srgbClr val="FF0000"/>
                </a:solidFill>
              </a:rPr>
              <a:t>6:9-10, Heb. 13:5 </a:t>
            </a:r>
            <a:r>
              <a:rPr lang="en-US" sz="3600" b="1" dirty="0" smtClean="0">
                <a:solidFill>
                  <a:srgbClr val="0070C0"/>
                </a:solidFill>
              </a:rPr>
              <a:t>contentment </a:t>
            </a:r>
            <a:r>
              <a:rPr lang="en-US" sz="3600" dirty="0" smtClean="0"/>
              <a:t>is a perspective based on </a:t>
            </a:r>
            <a:r>
              <a:rPr lang="en-US" sz="3600" b="1" dirty="0" smtClean="0">
                <a:solidFill>
                  <a:srgbClr val="0070C0"/>
                </a:solidFill>
              </a:rPr>
              <a:t>faith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gratitude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O</a:t>
            </a:r>
            <a:r>
              <a:rPr lang="en-US" sz="3600" b="1" dirty="0" smtClean="0">
                <a:solidFill>
                  <a:srgbClr val="7030A0"/>
                </a:solidFill>
              </a:rPr>
              <a:t>ne who rules his own house well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His </a:t>
            </a:r>
            <a:r>
              <a:rPr lang="en-US" sz="3600" b="1" dirty="0" smtClean="0">
                <a:solidFill>
                  <a:srgbClr val="002060"/>
                </a:solidFill>
              </a:rPr>
              <a:t>own</a:t>
            </a:r>
            <a:r>
              <a:rPr lang="en-US" sz="3600" dirty="0" smtClean="0">
                <a:solidFill>
                  <a:srgbClr val="002060"/>
                </a:solidFill>
              </a:rPr>
              <a:t> house </a:t>
            </a:r>
            <a:r>
              <a:rPr lang="en-US" sz="3600" dirty="0" smtClean="0"/>
              <a:t>(not his business or other leadership experience in the world)   </a:t>
            </a:r>
          </a:p>
          <a:p>
            <a:endParaRPr 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COMPETENCE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Well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Mark 12:28-34 </a:t>
            </a:r>
            <a:r>
              <a:rPr lang="en-US" sz="3600" b="1" dirty="0" smtClean="0">
                <a:solidFill>
                  <a:srgbClr val="00B050"/>
                </a:solidFill>
              </a:rPr>
              <a:t>reflects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wisdom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One that rules </a:t>
            </a:r>
            <a:r>
              <a:rPr lang="en-US" sz="3600" dirty="0" smtClean="0"/>
              <a:t>elders are rulers </a:t>
            </a:r>
            <a:r>
              <a:rPr lang="en-US" sz="3600" b="1" dirty="0" smtClean="0">
                <a:solidFill>
                  <a:srgbClr val="FF0000"/>
                </a:solidFill>
              </a:rPr>
              <a:t>5:17; 1 Thess. 5:12; Rom. 12:8; Eph. 4:11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Titus 3:8,14 </a:t>
            </a:r>
            <a:r>
              <a:rPr lang="en-US" sz="3600" dirty="0" smtClean="0">
                <a:solidFill>
                  <a:srgbClr val="002060"/>
                </a:solidFill>
              </a:rPr>
              <a:t>to engage in something with </a:t>
            </a:r>
            <a:r>
              <a:rPr lang="en-US" sz="3600" b="1" dirty="0" smtClean="0">
                <a:solidFill>
                  <a:srgbClr val="002060"/>
                </a:solidFill>
              </a:rPr>
              <a:t>intense devotion </a:t>
            </a:r>
            <a:r>
              <a:rPr lang="en-US" sz="2800" b="1" dirty="0" err="1" smtClean="0"/>
              <a:t>Louw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Nida</a:t>
            </a:r>
            <a:endParaRPr lang="en-US" sz="2800" b="1" dirty="0" smtClean="0"/>
          </a:p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0070C0"/>
                </a:solidFill>
              </a:rPr>
              <a:t>good </a:t>
            </a:r>
            <a:r>
              <a:rPr lang="en-US" sz="3600" b="1" dirty="0" smtClean="0">
                <a:solidFill>
                  <a:srgbClr val="0070C0"/>
                </a:solidFill>
              </a:rPr>
              <a:t>manager</a:t>
            </a:r>
            <a:r>
              <a:rPr lang="en-US" sz="3600" dirty="0" smtClean="0"/>
              <a:t> </a:t>
            </a:r>
            <a:r>
              <a:rPr lang="en-US" sz="3600" dirty="0" smtClean="0"/>
              <a:t>shown by… 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having his children in submission with all reverence</a:t>
            </a:r>
          </a:p>
          <a:p>
            <a:endParaRPr 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COMPETENCE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Children</a:t>
            </a:r>
            <a:r>
              <a:rPr lang="en-US" sz="3600" dirty="0" smtClean="0"/>
              <a:t> requires a </a:t>
            </a:r>
            <a:r>
              <a:rPr lang="en-US" sz="3600" b="1" dirty="0" smtClean="0">
                <a:solidFill>
                  <a:srgbClr val="002060"/>
                </a:solidFill>
              </a:rPr>
              <a:t>plurality</a:t>
            </a:r>
            <a:r>
              <a:rPr lang="en-US" sz="3600" dirty="0" smtClean="0"/>
              <a:t>? No. </a:t>
            </a:r>
            <a:r>
              <a:rPr lang="en-US" sz="3600" b="1" dirty="0" smtClean="0">
                <a:solidFill>
                  <a:srgbClr val="FF0000"/>
                </a:solidFill>
              </a:rPr>
              <a:t>5:4,10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Ephesians 6:1-4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Holding</a:t>
            </a:r>
            <a:r>
              <a:rPr lang="en-US" sz="3600" dirty="0" smtClean="0">
                <a:solidFill>
                  <a:srgbClr val="002060"/>
                </a:solidFill>
              </a:rPr>
              <a:t> in submission </a:t>
            </a:r>
            <a:r>
              <a:rPr lang="en-US" sz="3600" b="1" dirty="0" smtClean="0">
                <a:solidFill>
                  <a:srgbClr val="FF0000"/>
                </a:solidFill>
              </a:rPr>
              <a:t>2:11 </a:t>
            </a:r>
            <a:r>
              <a:rPr lang="en-US" sz="3600" dirty="0" smtClean="0"/>
              <a:t>associated with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silence. </a:t>
            </a:r>
            <a:r>
              <a:rPr lang="en-US" sz="3600" b="1" dirty="0">
                <a:solidFill>
                  <a:srgbClr val="0070C0"/>
                </a:solidFill>
              </a:rPr>
              <a:t>E</a:t>
            </a:r>
            <a:r>
              <a:rPr lang="en-US" sz="3600" b="1" dirty="0" smtClean="0">
                <a:solidFill>
                  <a:srgbClr val="0070C0"/>
                </a:solidFill>
              </a:rPr>
              <a:t>xternally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/>
              <a:t>or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morally</a:t>
            </a:r>
            <a:r>
              <a:rPr lang="en-US" sz="3600" dirty="0" smtClean="0"/>
              <a:t>?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Verb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Eph. 1:22; 5:22-24; Titus 2:9, Rom. 13:1,5; Jm. 4:7  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All </a:t>
            </a:r>
            <a:r>
              <a:rPr lang="en-US" sz="3600" b="1" dirty="0" smtClean="0">
                <a:solidFill>
                  <a:srgbClr val="FF0000"/>
                </a:solidFill>
              </a:rPr>
              <a:t>Eph. 6:18 </a:t>
            </a:r>
            <a:r>
              <a:rPr lang="en-US" sz="3600" dirty="0" smtClean="0">
                <a:solidFill>
                  <a:srgbClr val="002060"/>
                </a:solidFill>
              </a:rPr>
              <a:t>with all = </a:t>
            </a:r>
            <a:r>
              <a:rPr lang="en-US" sz="3600" b="1" dirty="0" smtClean="0">
                <a:solidFill>
                  <a:srgbClr val="0070C0"/>
                </a:solidFill>
              </a:rPr>
              <a:t>always</a:t>
            </a:r>
          </a:p>
          <a:p>
            <a:r>
              <a:rPr lang="en-US" sz="3600" dirty="0">
                <a:solidFill>
                  <a:srgbClr val="002060"/>
                </a:solidFill>
              </a:rPr>
              <a:t>R</a:t>
            </a:r>
            <a:r>
              <a:rPr lang="en-US" sz="3600" dirty="0" smtClean="0">
                <a:solidFill>
                  <a:srgbClr val="002060"/>
                </a:solidFill>
              </a:rPr>
              <a:t>everence </a:t>
            </a:r>
            <a:r>
              <a:rPr lang="en-US" sz="3600" dirty="0" smtClean="0">
                <a:solidFill>
                  <a:srgbClr val="0070C0"/>
                </a:solidFill>
              </a:rPr>
              <a:t>SEMNOS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/>
              <a:t>derived from </a:t>
            </a:r>
            <a:r>
              <a:rPr lang="en-US" sz="3600" dirty="0" smtClean="0">
                <a:solidFill>
                  <a:srgbClr val="0070C0"/>
                </a:solidFill>
              </a:rPr>
              <a:t>SEBOMAI </a:t>
            </a:r>
            <a:r>
              <a:rPr lang="en-US" sz="3600" dirty="0" smtClean="0">
                <a:solidFill>
                  <a:srgbClr val="002060"/>
                </a:solidFill>
              </a:rPr>
              <a:t>to show reverence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respectful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NECESSARY QUALITIES TO BE BLAMELESS IN CHARACTER AND COMPETENCE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 Timothy 3:2-7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Reason </a:t>
            </a:r>
            <a:r>
              <a:rPr lang="en-US" sz="3600" dirty="0" smtClean="0"/>
              <a:t>for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v.4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/>
              <a:t>is in </a:t>
            </a:r>
            <a:r>
              <a:rPr lang="en-US" sz="3600" b="1" dirty="0" smtClean="0">
                <a:solidFill>
                  <a:srgbClr val="FF0000"/>
                </a:solidFill>
              </a:rPr>
              <a:t>v.5</a:t>
            </a:r>
            <a:r>
              <a:rPr lang="en-US" sz="3600" dirty="0" smtClean="0"/>
              <a:t>.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/>
              <a:t>I</a:t>
            </a:r>
            <a:r>
              <a:rPr lang="en-US" sz="3600" dirty="0" smtClean="0"/>
              <a:t>f </a:t>
            </a:r>
            <a:r>
              <a:rPr lang="en-US" sz="3600" b="1" dirty="0" smtClean="0">
                <a:solidFill>
                  <a:srgbClr val="002060"/>
                </a:solidFill>
              </a:rPr>
              <a:t>his family </a:t>
            </a:r>
            <a:r>
              <a:rPr lang="en-US" sz="3600" dirty="0" smtClean="0"/>
              <a:t>is in </a:t>
            </a:r>
            <a:r>
              <a:rPr lang="en-US" sz="3600" b="1" dirty="0" smtClean="0">
                <a:solidFill>
                  <a:srgbClr val="800000"/>
                </a:solidFill>
              </a:rPr>
              <a:t>disorder</a:t>
            </a:r>
            <a:r>
              <a:rPr lang="en-US" sz="3600" dirty="0" smtClean="0"/>
              <a:t>, then he does </a:t>
            </a:r>
            <a:r>
              <a:rPr lang="en-US" sz="3600" b="1" dirty="0" smtClean="0">
                <a:solidFill>
                  <a:srgbClr val="00B050"/>
                </a:solidFill>
              </a:rPr>
              <a:t>not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know how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00B050"/>
                </a:solidFill>
              </a:rPr>
              <a:t> take care of </a:t>
            </a:r>
            <a:r>
              <a:rPr lang="en-US" sz="3600" b="1" dirty="0" smtClean="0">
                <a:solidFill>
                  <a:srgbClr val="0070C0"/>
                </a:solidFill>
              </a:rPr>
              <a:t>God’s family</a:t>
            </a:r>
          </a:p>
          <a:p>
            <a:r>
              <a:rPr lang="en-US" sz="3600" b="1" dirty="0" smtClean="0"/>
              <a:t>If not </a:t>
            </a:r>
            <a:r>
              <a:rPr lang="en-US" sz="3600" dirty="0" smtClean="0"/>
              <a:t>a matter of </a:t>
            </a:r>
            <a:r>
              <a:rPr lang="en-US" sz="3600" b="1" dirty="0" smtClean="0">
                <a:solidFill>
                  <a:srgbClr val="00B050"/>
                </a:solidFill>
              </a:rPr>
              <a:t>know how</a:t>
            </a:r>
            <a:r>
              <a:rPr lang="en-US" sz="3600" dirty="0" smtClean="0"/>
              <a:t>, he has a </a:t>
            </a:r>
            <a:r>
              <a:rPr lang="en-US" sz="3600" b="1" dirty="0" smtClean="0">
                <a:solidFill>
                  <a:srgbClr val="800000"/>
                </a:solidFill>
              </a:rPr>
              <a:t>more serious internal problem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Not a novice </a:t>
            </a:r>
            <a:r>
              <a:rPr lang="en-US" sz="3600" dirty="0" smtClean="0">
                <a:solidFill>
                  <a:srgbClr val="002060"/>
                </a:solidFill>
              </a:rPr>
              <a:t>not a new convert</a:t>
            </a:r>
          </a:p>
          <a:p>
            <a:r>
              <a:rPr lang="en-US" sz="3600" dirty="0" smtClean="0"/>
              <a:t>Reason given: may become </a:t>
            </a:r>
            <a:r>
              <a:rPr lang="en-US" sz="3600" b="1" dirty="0" smtClean="0">
                <a:solidFill>
                  <a:srgbClr val="7030A0"/>
                </a:solidFill>
              </a:rPr>
              <a:t>puffed up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800000"/>
                </a:solidFill>
              </a:rPr>
              <a:t>prideful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576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SPECIFIC QUALITIES OF SPIRITUAL LEADERSHIP</vt:lpstr>
      <vt:lpstr>NECESSARY QUALITIES TO BE BLAMELESS IN CHARACTER AND COMPETENCE</vt:lpstr>
      <vt:lpstr>NECESSARY QUALITIES TO BE BLAMELESS IN CHARACTER</vt:lpstr>
      <vt:lpstr>NECESSARY QUALITIES TO BE BLAMELESS IN CHARACTER</vt:lpstr>
      <vt:lpstr>NECESSARY QUALITIES TO BE BLAMELESS IN CHARACTER</vt:lpstr>
      <vt:lpstr>NECESSARY QUALITIES TO BE BLAMELESS IN CHARACTER AND COMPETENCE</vt:lpstr>
      <vt:lpstr>NECESSARY QUALITIES TO BE BLAMELESS IN COMPETENCE</vt:lpstr>
      <vt:lpstr>NECESSARY QUALITIES TO BE BLAMELESS IN COMPETENCE</vt:lpstr>
      <vt:lpstr>NECESSARY QUALITIES TO BE BLAMELESS IN CHARACTER AND COMPETENCE</vt:lpstr>
      <vt:lpstr>NECESSARY QUALITIES TO BE BLAMELESS IN CHARACTER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 QUALITIES OF SPIRITUAL LEADERSHIP</dc:title>
  <dc:creator>James</dc:creator>
  <cp:lastModifiedBy>James</cp:lastModifiedBy>
  <cp:revision>24</cp:revision>
  <dcterms:created xsi:type="dcterms:W3CDTF">2013-10-13T17:39:15Z</dcterms:created>
  <dcterms:modified xsi:type="dcterms:W3CDTF">2013-10-19T20:02:15Z</dcterms:modified>
</cp:coreProperties>
</file>