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57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A5B42-ABD3-4CEF-96C5-671451EBCAAB}" type="datetimeFigureOut">
              <a:rPr lang="en-US" smtClean="0"/>
              <a:pPr/>
              <a:t>12/15/2014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BB20C-CAC3-489C-8F73-1BA84885577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5029200" cy="17526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HEBREWS 5:1-10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://blog.bibleplaces.com/uploaded_images/ThatRopearoundtheHighPriestsAnkle_10485/Tabernaclehighpriesttb0228047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0"/>
            <a:ext cx="4114800" cy="7185804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1066800"/>
            <a:ext cx="5029200" cy="2533650"/>
          </a:xfrm>
        </p:spPr>
        <p:txBody>
          <a:bodyPr/>
          <a:lstStyle/>
          <a:p>
            <a:r>
              <a:rPr lang="en-US" b="1" dirty="0" smtClean="0"/>
              <a:t>PREREQUISITES</a:t>
            </a:r>
            <a:br>
              <a:rPr lang="en-US" b="1" dirty="0" smtClean="0"/>
            </a:br>
            <a:r>
              <a:rPr lang="en-US" b="1" dirty="0" smtClean="0"/>
              <a:t>OF A</a:t>
            </a:r>
            <a:br>
              <a:rPr lang="en-US" b="1" dirty="0" smtClean="0"/>
            </a:br>
            <a:r>
              <a:rPr lang="en-US" b="1" dirty="0" smtClean="0">
                <a:solidFill>
                  <a:srgbClr val="00B0F0"/>
                </a:solidFill>
              </a:rPr>
              <a:t>HIGH PRIEST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Prerequisites of a High Priest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Hebrews 5:1-10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534400" cy="51816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v.1</a:t>
            </a:r>
            <a:r>
              <a:rPr lang="en-US" sz="3600" b="1" dirty="0" smtClean="0">
                <a:solidFill>
                  <a:srgbClr val="00B050"/>
                </a:solidFill>
              </a:rPr>
              <a:t> RESPONSIBILITY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			</a:t>
            </a:r>
            <a:r>
              <a:rPr lang="en-US" sz="3600" b="1" dirty="0" smtClean="0">
                <a:solidFill>
                  <a:srgbClr val="FF0000"/>
                </a:solidFill>
              </a:rPr>
              <a:t>v.2-3</a:t>
            </a:r>
            <a:r>
              <a:rPr lang="en-US" sz="3600" b="1" dirty="0" smtClean="0">
                <a:solidFill>
                  <a:srgbClr val="00B0F0"/>
                </a:solidFill>
              </a:rPr>
              <a:t> SYMPATHY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				</a:t>
            </a:r>
            <a:r>
              <a:rPr lang="en-US" sz="3600" b="1" dirty="0" smtClean="0">
                <a:solidFill>
                  <a:srgbClr val="FF0000"/>
                </a:solidFill>
              </a:rPr>
              <a:t>v.4 </a:t>
            </a:r>
            <a:r>
              <a:rPr lang="en-US" sz="3600" b="1" dirty="0" smtClean="0">
                <a:solidFill>
                  <a:srgbClr val="7030A0"/>
                </a:solidFill>
              </a:rPr>
              <a:t>  	 AUTHORITY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</a:rPr>
              <a:t>				</a:t>
            </a:r>
            <a:r>
              <a:rPr lang="en-US" sz="3600" b="1" dirty="0" smtClean="0">
                <a:solidFill>
                  <a:srgbClr val="FF0000"/>
                </a:solidFill>
              </a:rPr>
              <a:t>v.5-6</a:t>
            </a:r>
            <a:r>
              <a:rPr lang="en-US" sz="3600" b="1" dirty="0" smtClean="0">
                <a:solidFill>
                  <a:srgbClr val="7030A0"/>
                </a:solidFill>
              </a:rPr>
              <a:t> AUTHORITY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			</a:t>
            </a:r>
            <a:r>
              <a:rPr lang="en-US" sz="3600" b="1" dirty="0" smtClean="0">
                <a:solidFill>
                  <a:srgbClr val="FF0000"/>
                </a:solidFill>
              </a:rPr>
              <a:t>v.7-8</a:t>
            </a:r>
            <a:r>
              <a:rPr lang="en-US" sz="3600" b="1" dirty="0" smtClean="0">
                <a:solidFill>
                  <a:srgbClr val="00B0F0"/>
                </a:solidFill>
              </a:rPr>
              <a:t> SYMPATHY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v.9-10</a:t>
            </a:r>
            <a:r>
              <a:rPr lang="en-US" sz="3600" b="1" dirty="0" smtClean="0">
                <a:solidFill>
                  <a:srgbClr val="00B050"/>
                </a:solidFill>
              </a:rPr>
              <a:t> RESPONSIBILITY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Prerequisites of a High Priest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Hebrews 5:1-10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v.1</a:t>
            </a:r>
            <a:r>
              <a:rPr lang="en-US" sz="3600" b="1" dirty="0" smtClean="0">
                <a:solidFill>
                  <a:srgbClr val="00B050"/>
                </a:solidFill>
              </a:rPr>
              <a:t> RESPONSIBILITY</a:t>
            </a:r>
          </a:p>
          <a:p>
            <a:pPr>
              <a:buNone/>
            </a:pPr>
            <a:r>
              <a:rPr lang="en-US" sz="3600" b="1" dirty="0">
                <a:solidFill>
                  <a:srgbClr val="00B050"/>
                </a:solidFill>
              </a:rPr>
              <a:t>	</a:t>
            </a:r>
            <a:r>
              <a:rPr lang="en-US" sz="3600" dirty="0" smtClean="0">
                <a:solidFill>
                  <a:srgbClr val="7030A0"/>
                </a:solidFill>
              </a:rPr>
              <a:t>Appointed for men</a:t>
            </a:r>
            <a:r>
              <a:rPr lang="en-US" sz="3600" dirty="0" smtClean="0"/>
              <a:t>—</a:t>
            </a:r>
          </a:p>
          <a:p>
            <a:pPr>
              <a:buNone/>
            </a:pPr>
            <a:r>
              <a:rPr lang="en-US" sz="3600" dirty="0" smtClean="0"/>
              <a:t>	</a:t>
            </a:r>
            <a:r>
              <a:rPr lang="en-US" sz="3600" dirty="0" smtClean="0"/>
              <a:t>to 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009900"/>
                </a:solidFill>
              </a:rPr>
              <a:t>represent</a:t>
            </a:r>
            <a:r>
              <a:rPr lang="en-US" sz="3600" dirty="0" smtClean="0"/>
              <a:t> men to God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>
                <a:solidFill>
                  <a:srgbClr val="009900"/>
                </a:solidFill>
              </a:rPr>
              <a:t>Offer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gifts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dirty="0" smtClean="0"/>
              <a:t>to God for men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>
                <a:solidFill>
                  <a:srgbClr val="009900"/>
                </a:solidFill>
              </a:rPr>
              <a:t>Offer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sacrifices for sins </a:t>
            </a:r>
            <a:r>
              <a:rPr lang="en-US" sz="3600" dirty="0" smtClean="0"/>
              <a:t>of men to God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v.2-3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SYMPATHY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	Compassion </a:t>
            </a:r>
            <a:r>
              <a:rPr lang="en-US" sz="3600" dirty="0" smtClean="0"/>
              <a:t>for the </a:t>
            </a:r>
            <a:r>
              <a:rPr lang="en-US" sz="3600" b="1" dirty="0" smtClean="0"/>
              <a:t>ignorant</a:t>
            </a:r>
            <a:r>
              <a:rPr lang="en-US" sz="3600" dirty="0" smtClean="0"/>
              <a:t> &amp; the </a:t>
            </a:r>
            <a:r>
              <a:rPr lang="en-US" sz="3600" b="1" dirty="0" smtClean="0"/>
              <a:t>lost</a:t>
            </a:r>
          </a:p>
          <a:p>
            <a:pPr>
              <a:buNone/>
            </a:pPr>
            <a:r>
              <a:rPr lang="en-US" sz="3600" b="1" dirty="0">
                <a:solidFill>
                  <a:srgbClr val="00B0F0"/>
                </a:solidFill>
              </a:rPr>
              <a:t>	</a:t>
            </a:r>
            <a:r>
              <a:rPr lang="en-US" sz="3600" dirty="0" smtClean="0"/>
              <a:t>He is subject to </a:t>
            </a:r>
            <a:r>
              <a:rPr lang="en-US" sz="3600" b="1" dirty="0" smtClean="0">
                <a:solidFill>
                  <a:srgbClr val="002060"/>
                </a:solidFill>
              </a:rPr>
              <a:t>weakness</a:t>
            </a:r>
            <a:r>
              <a:rPr lang="en-US" sz="3600" b="1" dirty="0" smtClean="0">
                <a:solidFill>
                  <a:srgbClr val="00B0F0"/>
                </a:solidFill>
              </a:rPr>
              <a:t>	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172200" y="1447800"/>
            <a:ext cx="2057400" cy="230832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B0F0"/>
                </a:solidFill>
              </a:rPr>
              <a:t>GOD</a:t>
            </a:r>
          </a:p>
          <a:p>
            <a:pPr algn="ctr"/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en-US" sz="3600" b="1" dirty="0" smtClean="0">
                <a:solidFill>
                  <a:srgbClr val="009900"/>
                </a:solidFill>
              </a:rPr>
              <a:t>MAN</a:t>
            </a:r>
            <a:endParaRPr lang="en-US" sz="3600" b="1" dirty="0">
              <a:solidFill>
                <a:srgbClr val="009900"/>
              </a:solidFill>
            </a:endParaRPr>
          </a:p>
        </p:txBody>
      </p:sp>
      <p:sp>
        <p:nvSpPr>
          <p:cNvPr id="5" name="Down Arrow 4"/>
          <p:cNvSpPr/>
          <p:nvPr/>
        </p:nvSpPr>
        <p:spPr>
          <a:xfrm rot="10800000">
            <a:off x="6858000" y="2057400"/>
            <a:ext cx="685800" cy="990600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Prerequisites of a High Priest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Hebrews 5:1-10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v.2-3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SYMPATHY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00B0F0"/>
                </a:solidFill>
              </a:rPr>
              <a:t>	</a:t>
            </a:r>
            <a:r>
              <a:rPr lang="en-US" sz="3600" dirty="0" smtClean="0"/>
              <a:t>He sinned and must sacrifice for his sins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v.4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AUTHORITY</a:t>
            </a:r>
          </a:p>
          <a:p>
            <a:pPr>
              <a:buNone/>
            </a:pPr>
            <a:r>
              <a:rPr lang="en-US" sz="3600" b="1" dirty="0">
                <a:solidFill>
                  <a:srgbClr val="7030A0"/>
                </a:solidFill>
              </a:rPr>
              <a:t>	</a:t>
            </a:r>
            <a:r>
              <a:rPr lang="en-US" sz="3600" dirty="0" smtClean="0"/>
              <a:t>No man can make himself priest</a:t>
            </a:r>
            <a:r>
              <a:rPr lang="en-US" sz="3600" b="1" dirty="0" smtClean="0">
                <a:solidFill>
                  <a:srgbClr val="00B0F0"/>
                </a:solidFill>
              </a:rPr>
              <a:t>	</a:t>
            </a:r>
            <a:r>
              <a:rPr lang="en-US" sz="3600" b="1" dirty="0" smtClean="0">
                <a:solidFill>
                  <a:srgbClr val="FF0000"/>
                </a:solidFill>
              </a:rPr>
              <a:t>1 Kings 12:31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2 Chronicles 13:9</a:t>
            </a:r>
          </a:p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	</a:t>
            </a:r>
            <a:r>
              <a:rPr lang="en-US" sz="3600" dirty="0" smtClean="0"/>
              <a:t>Must be </a:t>
            </a:r>
            <a:r>
              <a:rPr lang="en-US" sz="3600" b="1" dirty="0" smtClean="0">
                <a:solidFill>
                  <a:srgbClr val="7030A0"/>
                </a:solidFill>
              </a:rPr>
              <a:t>called by God </a:t>
            </a:r>
            <a:r>
              <a:rPr lang="en-US" sz="3600" dirty="0" smtClean="0"/>
              <a:t>(by His word) </a:t>
            </a:r>
            <a:r>
              <a:rPr lang="en-US" sz="3600" b="1" dirty="0" smtClean="0">
                <a:solidFill>
                  <a:srgbClr val="FF0000"/>
                </a:solidFill>
              </a:rPr>
              <a:t>Numbers 18:7; 2 Chronicles 26:16-21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Hebrews 7:14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Prerequisites of a High Priest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Hebrews 5:1-10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410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v.5-6</a:t>
            </a:r>
            <a:r>
              <a:rPr lang="en-US" sz="3600" b="1" dirty="0" smtClean="0">
                <a:solidFill>
                  <a:srgbClr val="00B0F0"/>
                </a:solidFill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</a:rPr>
              <a:t>AUTHORITY</a:t>
            </a:r>
          </a:p>
          <a:p>
            <a:pPr>
              <a:buNone/>
            </a:pPr>
            <a:r>
              <a:rPr lang="en-US" sz="3600" b="1" dirty="0">
                <a:solidFill>
                  <a:srgbClr val="7030A0"/>
                </a:solidFill>
              </a:rPr>
              <a:t>	</a:t>
            </a:r>
            <a:r>
              <a:rPr lang="en-US" sz="3600" dirty="0" smtClean="0"/>
              <a:t>Christ did not glorify Himself 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God did by His word to Jesus </a:t>
            </a:r>
            <a:r>
              <a:rPr lang="en-US" sz="3600" b="1" dirty="0" smtClean="0">
                <a:solidFill>
                  <a:srgbClr val="FF0000"/>
                </a:solidFill>
              </a:rPr>
              <a:t>v.6,10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Psalm 110:4</a:t>
            </a:r>
          </a:p>
          <a:p>
            <a:pPr>
              <a:buNone/>
            </a:pPr>
            <a:r>
              <a:rPr lang="en-US" sz="3600" dirty="0"/>
              <a:t>	</a:t>
            </a:r>
            <a:r>
              <a:rPr lang="en-US" sz="3600" dirty="0" smtClean="0"/>
              <a:t>by a greater word (God’s oath) than the law of a fleshly commandment </a:t>
            </a:r>
            <a:r>
              <a:rPr lang="en-US" sz="3600" b="1" dirty="0" smtClean="0">
                <a:solidFill>
                  <a:srgbClr val="FF0000"/>
                </a:solidFill>
              </a:rPr>
              <a:t>7:16,20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v.7-8 </a:t>
            </a:r>
            <a:r>
              <a:rPr lang="en-US" sz="3600" b="1" dirty="0" smtClean="0">
                <a:solidFill>
                  <a:srgbClr val="00B0F0"/>
                </a:solidFill>
              </a:rPr>
              <a:t>SYMPATHY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	</a:t>
            </a:r>
            <a:r>
              <a:rPr lang="en-US" sz="3600" dirty="0" smtClean="0">
                <a:solidFill>
                  <a:srgbClr val="7030A0"/>
                </a:solidFill>
              </a:rPr>
              <a:t>in the days of His flesh—</a:t>
            </a:r>
            <a:r>
              <a:rPr lang="en-US" sz="3600" dirty="0" smtClean="0"/>
              <a:t>Jesus partook of flesh and blood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merciful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2:9-18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24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Prerequisites of a High Priest</a:t>
            </a:r>
            <a:br>
              <a:rPr lang="en-US" sz="4000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Hebrews 5:1-10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410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v.7-8 </a:t>
            </a:r>
            <a:r>
              <a:rPr lang="en-US" sz="3600" b="1" dirty="0" smtClean="0">
                <a:solidFill>
                  <a:srgbClr val="00B0F0"/>
                </a:solidFill>
              </a:rPr>
              <a:t>SYMPATHY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600" b="1" dirty="0">
                <a:solidFill>
                  <a:srgbClr val="FF0000"/>
                </a:solidFill>
              </a:rPr>
              <a:t>	</a:t>
            </a:r>
            <a:r>
              <a:rPr lang="en-US" sz="3600" dirty="0" smtClean="0"/>
              <a:t>Jesus shared in flesh and blood </a:t>
            </a:r>
            <a:r>
              <a:rPr lang="en-US" sz="3600" dirty="0" smtClean="0">
                <a:sym typeface="Wingdings" pitchFamily="2" charset="2"/>
              </a:rPr>
              <a:t>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merciful high priest </a:t>
            </a:r>
            <a:r>
              <a:rPr lang="en-US" sz="3600" dirty="0" smtClean="0">
                <a:sym typeface="Wingdings" pitchFamily="2" charset="2"/>
              </a:rPr>
              <a:t>to </a:t>
            </a:r>
            <a:r>
              <a:rPr lang="en-US" sz="3600" b="1" dirty="0" smtClean="0">
                <a:solidFill>
                  <a:srgbClr val="00B050"/>
                </a:solidFill>
                <a:sym typeface="Wingdings" pitchFamily="2" charset="2"/>
              </a:rPr>
              <a:t>help</a:t>
            </a:r>
            <a:r>
              <a:rPr lang="en-US" sz="3600" dirty="0" smtClean="0">
                <a:sym typeface="Wingdings" pitchFamily="2" charset="2"/>
              </a:rPr>
              <a:t> us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2:9-18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	</a:t>
            </a:r>
            <a:r>
              <a:rPr lang="en-US" sz="3600" dirty="0" smtClean="0"/>
              <a:t>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suffered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temptation without sin </a:t>
            </a:r>
            <a:r>
              <a:rPr lang="en-US" sz="3600" b="1" dirty="0" smtClean="0">
                <a:solidFill>
                  <a:srgbClr val="FF0000"/>
                </a:solidFill>
              </a:rPr>
              <a:t>4:15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	</a:t>
            </a:r>
            <a:r>
              <a:rPr lang="en-US" sz="3600" dirty="0" smtClean="0"/>
              <a:t>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learned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obedience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by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</a:rPr>
              <a:t>suffering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v.9-10 </a:t>
            </a:r>
            <a:r>
              <a:rPr lang="en-US" sz="3600" b="1" dirty="0" smtClean="0">
                <a:solidFill>
                  <a:srgbClr val="00B050"/>
                </a:solidFill>
              </a:rPr>
              <a:t>RESPONSIBILITY</a:t>
            </a:r>
          </a:p>
          <a:p>
            <a:pPr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	</a:t>
            </a:r>
            <a:r>
              <a:rPr lang="en-US" sz="3600" dirty="0" smtClean="0">
                <a:solidFill>
                  <a:srgbClr val="7030A0"/>
                </a:solidFill>
              </a:rPr>
              <a:t>Being perfected </a:t>
            </a:r>
            <a:r>
              <a:rPr lang="en-US" sz="3600" b="1" dirty="0" smtClean="0">
                <a:sym typeface="Wingdings" pitchFamily="2" charset="2"/>
              </a:rPr>
              <a:t>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author of </a:t>
            </a:r>
            <a:r>
              <a:rPr lang="en-US" sz="3600" b="1" dirty="0" smtClean="0">
                <a:solidFill>
                  <a:srgbClr val="00B0F0"/>
                </a:solidFill>
                <a:sym typeface="Wingdings" pitchFamily="2" charset="2"/>
              </a:rPr>
              <a:t>salvation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to all who </a:t>
            </a:r>
            <a:r>
              <a:rPr lang="en-US" sz="3600" b="1" dirty="0" smtClean="0">
                <a:solidFill>
                  <a:srgbClr val="009900"/>
                </a:solidFill>
                <a:sym typeface="Wingdings" pitchFamily="2" charset="2"/>
              </a:rPr>
              <a:t>obey</a:t>
            </a:r>
            <a:r>
              <a:rPr lang="en-US" sz="3600" dirty="0" smtClean="0">
                <a:sym typeface="Wingdings" pitchFamily="2" charset="2"/>
              </a:rPr>
              <a:t> Him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7:25</a:t>
            </a:r>
            <a:r>
              <a:rPr lang="en-US" sz="3600" dirty="0" smtClean="0">
                <a:sym typeface="Wingdings" pitchFamily="2" charset="2"/>
              </a:rPr>
              <a:t>;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9:24-28</a:t>
            </a:r>
            <a:r>
              <a:rPr lang="en-US" sz="3600" dirty="0" smtClean="0">
                <a:sym typeface="Wingdings" pitchFamily="2" charset="2"/>
              </a:rPr>
              <a:t>;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10:19-25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1308</TotalTime>
  <Words>40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PREREQUISITES OF A HIGH PRIEST</vt:lpstr>
      <vt:lpstr>Prerequisites of a High Priest Hebrews 5:1-10</vt:lpstr>
      <vt:lpstr>Prerequisites of a High Priest Hebrews 5:1-10</vt:lpstr>
      <vt:lpstr>Prerequisites of a High Priest Hebrews 5:1-10</vt:lpstr>
      <vt:lpstr>Prerequisites of a High Priest Hebrews 5:1-10</vt:lpstr>
      <vt:lpstr>Prerequisites of a High Priest Hebrews 5:1-10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PREREQUISITES OF A HIGH PRIEST</dc:title>
  <dc:creator>James</dc:creator>
  <cp:lastModifiedBy>James</cp:lastModifiedBy>
  <cp:revision>6</cp:revision>
  <dcterms:created xsi:type="dcterms:W3CDTF">2014-12-14T18:44:34Z</dcterms:created>
  <dcterms:modified xsi:type="dcterms:W3CDTF">2014-12-17T02:14:44Z</dcterms:modified>
</cp:coreProperties>
</file>