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FAAC-3149-49C1-B5BC-0C93CD28C4BE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0C70-3134-44C1-954F-E5A80A6A5C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endParaRPr lang="en-US" b="1" dirty="0">
              <a:solidFill>
                <a:srgbClr val="FF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66"/>
                </a:solidFill>
              </a:rPr>
              <a:t>A </a:t>
            </a:r>
            <a:r>
              <a:rPr lang="en-US" sz="3600" b="1" dirty="0" smtClean="0">
                <a:solidFill>
                  <a:srgbClr val="00B0F0"/>
                </a:solidFill>
              </a:rPr>
              <a:t>LOVE</a:t>
            </a:r>
            <a:r>
              <a:rPr lang="en-US" sz="3600" b="1" dirty="0" smtClean="0">
                <a:solidFill>
                  <a:srgbClr val="FF0066"/>
                </a:solidFill>
              </a:rPr>
              <a:t> STORY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GENESIS 29-50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Gen. 30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Misplaced faith in God</a:t>
            </a:r>
          </a:p>
          <a:p>
            <a:r>
              <a:rPr lang="en-US" sz="3600" dirty="0" smtClean="0"/>
              <a:t>God did it because He </a:t>
            </a:r>
            <a:r>
              <a:rPr lang="en-US" sz="3600" b="1" dirty="0" smtClean="0">
                <a:solidFill>
                  <a:srgbClr val="00B050"/>
                </a:solidFill>
              </a:rPr>
              <a:t>heard </a:t>
            </a:r>
            <a:r>
              <a:rPr lang="en-US" sz="3600" dirty="0" smtClean="0"/>
              <a:t>her, not for her unauthorized action </a:t>
            </a:r>
            <a:r>
              <a:rPr lang="en-US" sz="3600" b="1" dirty="0" smtClean="0">
                <a:solidFill>
                  <a:srgbClr val="FF0000"/>
                </a:solidFill>
              </a:rPr>
              <a:t>v.17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V.19-20 </a:t>
            </a:r>
            <a:r>
              <a:rPr lang="en-US" sz="3600" dirty="0" smtClean="0">
                <a:solidFill>
                  <a:srgbClr val="0070C0"/>
                </a:solidFill>
              </a:rPr>
              <a:t>Zebulon </a:t>
            </a:r>
            <a:r>
              <a:rPr lang="en-US" sz="3600" dirty="0" smtClean="0"/>
              <a:t>“Dwelling” because “</a:t>
            </a:r>
            <a:r>
              <a:rPr lang="en-US" sz="3600" b="1" dirty="0" smtClean="0">
                <a:solidFill>
                  <a:srgbClr val="7030A0"/>
                </a:solidFill>
              </a:rPr>
              <a:t>God</a:t>
            </a:r>
            <a:r>
              <a:rPr lang="en-US" sz="3600" dirty="0" smtClean="0">
                <a:solidFill>
                  <a:srgbClr val="7030A0"/>
                </a:solidFill>
              </a:rPr>
              <a:t> has </a:t>
            </a:r>
            <a:r>
              <a:rPr lang="en-US" sz="3600" b="1" dirty="0" smtClean="0">
                <a:solidFill>
                  <a:srgbClr val="7030A0"/>
                </a:solidFill>
              </a:rPr>
              <a:t>endowed me </a:t>
            </a:r>
            <a:r>
              <a:rPr lang="en-US" sz="3600" dirty="0" smtClean="0">
                <a:solidFill>
                  <a:srgbClr val="7030A0"/>
                </a:solidFill>
              </a:rPr>
              <a:t>with a </a:t>
            </a:r>
            <a:r>
              <a:rPr lang="en-US" sz="3600" b="1" dirty="0" smtClean="0">
                <a:solidFill>
                  <a:srgbClr val="7030A0"/>
                </a:solidFill>
              </a:rPr>
              <a:t>good endowment</a:t>
            </a:r>
            <a:r>
              <a:rPr lang="en-US" sz="3600" dirty="0" smtClean="0">
                <a:solidFill>
                  <a:srgbClr val="7030A0"/>
                </a:solidFill>
              </a:rPr>
              <a:t>; now </a:t>
            </a:r>
            <a:r>
              <a:rPr lang="en-US" sz="3600" b="1" dirty="0" smtClean="0">
                <a:solidFill>
                  <a:srgbClr val="7030A0"/>
                </a:solidFill>
              </a:rPr>
              <a:t>my husband </a:t>
            </a:r>
            <a:r>
              <a:rPr lang="en-US" sz="3600" dirty="0" smtClean="0">
                <a:solidFill>
                  <a:srgbClr val="7030A0"/>
                </a:solidFill>
              </a:rPr>
              <a:t>will </a:t>
            </a:r>
            <a:r>
              <a:rPr lang="en-US" sz="3600" b="1" dirty="0" smtClean="0">
                <a:solidFill>
                  <a:srgbClr val="7030A0"/>
                </a:solidFill>
              </a:rPr>
              <a:t>dwell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with me</a:t>
            </a:r>
            <a:r>
              <a:rPr lang="en-US" sz="3600" dirty="0" smtClean="0">
                <a:solidFill>
                  <a:srgbClr val="7030A0"/>
                </a:solidFill>
              </a:rPr>
              <a:t>, because I have borne him six sons.</a:t>
            </a:r>
            <a:r>
              <a:rPr lang="en-US" sz="3600" dirty="0" smtClean="0"/>
              <a:t>” 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Gratitude to God </a:t>
            </a:r>
            <a:r>
              <a:rPr lang="en-US" sz="3600" dirty="0" smtClean="0"/>
              <a:t>and </a:t>
            </a:r>
            <a:r>
              <a:rPr lang="en-US" sz="3600" b="1" dirty="0" smtClean="0">
                <a:solidFill>
                  <a:srgbClr val="00B0F0"/>
                </a:solidFill>
              </a:rPr>
              <a:t>optimism</a:t>
            </a:r>
            <a:r>
              <a:rPr lang="en-US" sz="3600" dirty="0" smtClean="0"/>
              <a:t> again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Gen. 30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V.22-24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66"/>
                </a:solidFill>
              </a:rPr>
              <a:t>Rachel</a:t>
            </a:r>
            <a:r>
              <a:rPr lang="en-US" sz="3600" dirty="0" smtClean="0"/>
              <a:t> gives birth to </a:t>
            </a:r>
            <a:r>
              <a:rPr lang="en-US" sz="3600" dirty="0" smtClean="0">
                <a:solidFill>
                  <a:srgbClr val="00B050"/>
                </a:solidFill>
              </a:rPr>
              <a:t>Joseph</a:t>
            </a:r>
            <a:r>
              <a:rPr lang="en-US" sz="3600" dirty="0" smtClean="0"/>
              <a:t> “He will add” because “</a:t>
            </a:r>
            <a:r>
              <a:rPr lang="en-US" sz="3600" b="1" dirty="0" smtClean="0">
                <a:solidFill>
                  <a:srgbClr val="7030A0"/>
                </a:solidFill>
              </a:rPr>
              <a:t>The Lord shall add </a:t>
            </a:r>
            <a:r>
              <a:rPr lang="en-US" sz="3600" dirty="0" smtClean="0">
                <a:solidFill>
                  <a:srgbClr val="7030A0"/>
                </a:solidFill>
              </a:rPr>
              <a:t>to </a:t>
            </a:r>
            <a:r>
              <a:rPr lang="en-US" sz="3600" b="1" dirty="0" smtClean="0">
                <a:solidFill>
                  <a:srgbClr val="7030A0"/>
                </a:solidFill>
              </a:rPr>
              <a:t>me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another </a:t>
            </a:r>
            <a:r>
              <a:rPr lang="en-US" sz="3600" dirty="0" smtClean="0">
                <a:solidFill>
                  <a:srgbClr val="7030A0"/>
                </a:solidFill>
              </a:rPr>
              <a:t>son.</a:t>
            </a:r>
            <a:r>
              <a:rPr lang="en-US" sz="3600" dirty="0" smtClean="0"/>
              <a:t>” also said “</a:t>
            </a:r>
            <a:r>
              <a:rPr lang="en-US" sz="3600" b="1" dirty="0" smtClean="0">
                <a:solidFill>
                  <a:srgbClr val="7030A0"/>
                </a:solidFill>
              </a:rPr>
              <a:t>God</a:t>
            </a:r>
            <a:r>
              <a:rPr lang="en-US" sz="3600" dirty="0" smtClean="0">
                <a:solidFill>
                  <a:srgbClr val="7030A0"/>
                </a:solidFill>
              </a:rPr>
              <a:t> has taken away my reproach.</a:t>
            </a:r>
            <a:r>
              <a:rPr lang="en-US" sz="3600" dirty="0" smtClean="0"/>
              <a:t>” </a:t>
            </a:r>
            <a:r>
              <a:rPr lang="en-US" sz="3600" b="1" dirty="0" smtClean="0">
                <a:solidFill>
                  <a:srgbClr val="FF0000"/>
                </a:solidFill>
              </a:rPr>
              <a:t>v.23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Acknowledged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dirty="0" err="1" smtClean="0">
                <a:solidFill>
                  <a:srgbClr val="00B0F0"/>
                </a:solidFill>
              </a:rPr>
              <a:t>Elohim</a:t>
            </a:r>
            <a:r>
              <a:rPr lang="en-US" sz="3600" dirty="0" smtClean="0"/>
              <a:t> and </a:t>
            </a:r>
            <a:r>
              <a:rPr lang="en-US" sz="3600" dirty="0" smtClean="0">
                <a:solidFill>
                  <a:srgbClr val="00B0F0"/>
                </a:solidFill>
              </a:rPr>
              <a:t>Yahweh</a:t>
            </a:r>
            <a:r>
              <a:rPr lang="en-US" sz="3600" dirty="0" smtClean="0"/>
              <a:t>) </a:t>
            </a:r>
          </a:p>
          <a:p>
            <a:r>
              <a:rPr lang="en-US" sz="3600" dirty="0" smtClean="0"/>
              <a:t>Where’s the </a:t>
            </a:r>
            <a:r>
              <a:rPr lang="en-US" sz="3600" b="1" dirty="0" smtClean="0">
                <a:solidFill>
                  <a:srgbClr val="00B0F0"/>
                </a:solidFill>
              </a:rPr>
              <a:t>gratitude</a:t>
            </a:r>
            <a:r>
              <a:rPr lang="en-US" sz="3600" dirty="0" smtClean="0"/>
              <a:t>???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35:16-19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Ben-Oni</a:t>
            </a:r>
            <a:r>
              <a:rPr lang="en-US" sz="3600" dirty="0" smtClean="0"/>
              <a:t> “Son of My Sorrow” because of difficult labor; </a:t>
            </a:r>
            <a:r>
              <a:rPr lang="en-US" sz="3600" b="1" dirty="0" smtClean="0"/>
              <a:t>died</a:t>
            </a:r>
            <a:r>
              <a:rPr lang="en-US" sz="3600" dirty="0" smtClean="0"/>
              <a:t> in childbirth; </a:t>
            </a:r>
            <a:r>
              <a:rPr lang="en-US" sz="3600" b="1" dirty="0" smtClean="0"/>
              <a:t>buried</a:t>
            </a:r>
            <a:r>
              <a:rPr lang="en-US" sz="3600" dirty="0" smtClean="0"/>
              <a:t> at </a:t>
            </a:r>
            <a:r>
              <a:rPr lang="en-US" sz="3600" b="1" dirty="0" smtClean="0">
                <a:solidFill>
                  <a:srgbClr val="0070C0"/>
                </a:solidFill>
              </a:rPr>
              <a:t>Bethlehem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31:14-16</a:t>
            </a:r>
            <a:r>
              <a:rPr lang="en-US" sz="3600" dirty="0" smtClean="0">
                <a:solidFill>
                  <a:srgbClr val="FF0066"/>
                </a:solidFill>
              </a:rPr>
              <a:t> Rachel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stole</a:t>
            </a:r>
            <a:r>
              <a:rPr lang="en-US" sz="3600" dirty="0" smtClean="0"/>
              <a:t> her father’s household </a:t>
            </a:r>
            <a:r>
              <a:rPr lang="en-US" sz="3600" b="1" dirty="0" smtClean="0">
                <a:solidFill>
                  <a:srgbClr val="C00000"/>
                </a:solidFill>
              </a:rPr>
              <a:t>gods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C00000"/>
                </a:solidFill>
              </a:rPr>
              <a:t>idols</a:t>
            </a:r>
            <a:r>
              <a:rPr lang="en-US" sz="3600" dirty="0" smtClean="0"/>
              <a:t>)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v.19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Lied </a:t>
            </a:r>
            <a:r>
              <a:rPr lang="en-US" sz="3600" dirty="0" smtClean="0"/>
              <a:t>about it </a:t>
            </a:r>
            <a:r>
              <a:rPr lang="en-US" sz="3600" b="1" dirty="0" smtClean="0">
                <a:solidFill>
                  <a:srgbClr val="FF0000"/>
                </a:solidFill>
              </a:rPr>
              <a:t>31:30-35</a:t>
            </a:r>
          </a:p>
          <a:p>
            <a:r>
              <a:rPr lang="en-US" sz="3600" dirty="0" smtClean="0"/>
              <a:t>Jacob pronounced </a:t>
            </a:r>
            <a:r>
              <a:rPr lang="en-US" sz="3600" b="1" dirty="0" smtClean="0"/>
              <a:t>death</a:t>
            </a:r>
            <a:r>
              <a:rPr lang="en-US" sz="3600" dirty="0" smtClean="0"/>
              <a:t> on whoever </a:t>
            </a:r>
            <a:r>
              <a:rPr lang="en-US" sz="3600" dirty="0" smtClean="0">
                <a:solidFill>
                  <a:srgbClr val="C00000"/>
                </a:solidFill>
              </a:rPr>
              <a:t>stole</a:t>
            </a:r>
            <a:r>
              <a:rPr lang="en-US" sz="3600" dirty="0" smtClean="0"/>
              <a:t> them </a:t>
            </a:r>
            <a:r>
              <a:rPr lang="en-US" sz="3600" b="1" dirty="0" smtClean="0">
                <a:solidFill>
                  <a:srgbClr val="FF0000"/>
                </a:solidFill>
              </a:rPr>
              <a:t>v.32</a:t>
            </a:r>
          </a:p>
          <a:p>
            <a:r>
              <a:rPr lang="en-US" sz="3600" dirty="0" smtClean="0"/>
              <a:t>After the household idols were buried (</a:t>
            </a:r>
            <a:r>
              <a:rPr lang="en-US" sz="3600" b="1" dirty="0" smtClean="0">
                <a:solidFill>
                  <a:srgbClr val="FF0000"/>
                </a:solidFill>
              </a:rPr>
              <a:t>35:2-4</a:t>
            </a:r>
            <a:r>
              <a:rPr lang="en-US" sz="3600" dirty="0" smtClean="0"/>
              <a:t>), </a:t>
            </a:r>
            <a:r>
              <a:rPr lang="en-US" sz="3600" b="1" dirty="0" smtClean="0">
                <a:solidFill>
                  <a:srgbClr val="FF0066"/>
                </a:solidFill>
              </a:rPr>
              <a:t>Rachel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died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“Give me children or I die” </a:t>
            </a:r>
            <a:r>
              <a:rPr lang="en-US" sz="3600" b="1" dirty="0" smtClean="0">
                <a:solidFill>
                  <a:srgbClr val="FF0066"/>
                </a:solidFill>
              </a:rPr>
              <a:t>Rachel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died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giving birth to her </a:t>
            </a:r>
            <a:r>
              <a:rPr lang="en-US" sz="3600" b="1" dirty="0" smtClean="0">
                <a:solidFill>
                  <a:srgbClr val="00B050"/>
                </a:solidFill>
              </a:rPr>
              <a:t>second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child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Jacob wisely changed Ben-Oni’s name to Benjamin “Son of the Right Hand” </a:t>
            </a:r>
            <a:r>
              <a:rPr lang="en-US" sz="3600" b="1" dirty="0" smtClean="0">
                <a:solidFill>
                  <a:srgbClr val="FF0000"/>
                </a:solidFill>
              </a:rPr>
              <a:t>35:18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Leah</a:t>
            </a:r>
            <a:r>
              <a:rPr lang="en-US" sz="3600" dirty="0" smtClean="0"/>
              <a:t> was buried </a:t>
            </a:r>
            <a:r>
              <a:rPr lang="en-US" sz="3600" b="1" dirty="0" smtClean="0"/>
              <a:t>with</a:t>
            </a:r>
            <a:r>
              <a:rPr lang="en-US" sz="3600" dirty="0" smtClean="0"/>
              <a:t> Jacob, Abraham, Sarah, Isaac, and </a:t>
            </a:r>
            <a:r>
              <a:rPr lang="en-US" sz="3600" dirty="0" err="1" smtClean="0"/>
              <a:t>Rekekah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Gen. 49:31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Leah </a:t>
            </a:r>
            <a:r>
              <a:rPr lang="en-US" sz="3600" dirty="0" smtClean="0"/>
              <a:t>wasn’t perfect, but </a:t>
            </a:r>
            <a:r>
              <a:rPr lang="en-US" sz="3600" dirty="0" smtClean="0">
                <a:solidFill>
                  <a:srgbClr val="00B050"/>
                </a:solidFill>
              </a:rPr>
              <a:t>she won </a:t>
            </a:r>
            <a:r>
              <a:rPr lang="en-US" sz="3600" dirty="0" smtClean="0"/>
              <a:t>Jacob’s love in the end</a:t>
            </a:r>
          </a:p>
          <a:p>
            <a:r>
              <a:rPr lang="en-US" sz="3600" dirty="0" smtClean="0"/>
              <a:t>She </a:t>
            </a:r>
            <a:r>
              <a:rPr lang="en-US" sz="3600" b="1" dirty="0" smtClean="0">
                <a:solidFill>
                  <a:srgbClr val="0070C0"/>
                </a:solidFill>
              </a:rPr>
              <a:t>believed</a:t>
            </a:r>
            <a:r>
              <a:rPr lang="en-US" sz="3600" dirty="0" smtClean="0"/>
              <a:t> in the </a:t>
            </a:r>
            <a:r>
              <a:rPr lang="en-US" sz="3600" b="1" dirty="0" smtClean="0">
                <a:solidFill>
                  <a:srgbClr val="00B0F0"/>
                </a:solidFill>
              </a:rPr>
              <a:t>true God</a:t>
            </a:r>
            <a:r>
              <a:rPr lang="en-US" sz="3600" dirty="0" smtClean="0"/>
              <a:t>; she </a:t>
            </a:r>
            <a:r>
              <a:rPr lang="en-US" sz="3600" b="1" dirty="0" smtClean="0">
                <a:solidFill>
                  <a:srgbClr val="0070C0"/>
                </a:solidFill>
              </a:rPr>
              <a:t>prayed</a:t>
            </a:r>
          </a:p>
          <a:p>
            <a:r>
              <a:rPr lang="en-US" sz="3600" dirty="0" smtClean="0"/>
              <a:t>She was </a:t>
            </a:r>
            <a:r>
              <a:rPr lang="en-US" sz="3600" b="1" dirty="0" smtClean="0">
                <a:solidFill>
                  <a:srgbClr val="00B0F0"/>
                </a:solidFill>
              </a:rPr>
              <a:t>thankful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B0F0"/>
                </a:solidFill>
              </a:rPr>
              <a:t>optimistic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Marry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character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/>
              <a:t>not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looks</a:t>
            </a:r>
            <a:r>
              <a:rPr lang="en-US" sz="3600" b="1" dirty="0" smtClean="0">
                <a:solidFill>
                  <a:srgbClr val="FF0000"/>
                </a:solidFill>
              </a:rPr>
              <a:t> Prov. 31:10-31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Gen. 29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Appearance</a:t>
            </a:r>
            <a:r>
              <a:rPr lang="en-US" sz="3600" dirty="0" smtClean="0"/>
              <a:t> the only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apparent</a:t>
            </a:r>
            <a:r>
              <a:rPr lang="en-US" sz="3600" dirty="0" smtClean="0"/>
              <a:t> distinction </a:t>
            </a:r>
            <a:r>
              <a:rPr lang="en-US" sz="3600" b="1" dirty="0" smtClean="0">
                <a:solidFill>
                  <a:srgbClr val="FF0000"/>
                </a:solidFill>
              </a:rPr>
              <a:t>v.16-17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Eyed</a:t>
            </a:r>
            <a:r>
              <a:rPr lang="en-US" sz="3600" dirty="0" smtClean="0"/>
              <a:t> (appearance, impression—</a:t>
            </a:r>
            <a:r>
              <a:rPr lang="en-US" sz="3600" b="1" dirty="0" smtClean="0">
                <a:solidFill>
                  <a:srgbClr val="FF0000"/>
                </a:solidFill>
              </a:rPr>
              <a:t>v.20</a:t>
            </a:r>
            <a:r>
              <a:rPr lang="en-US" sz="3600" dirty="0" smtClean="0"/>
              <a:t>) </a:t>
            </a:r>
            <a:r>
              <a:rPr lang="en-US" sz="3600" dirty="0" smtClean="0">
                <a:solidFill>
                  <a:srgbClr val="7030A0"/>
                </a:solidFill>
              </a:rPr>
              <a:t>tender</a:t>
            </a:r>
            <a:r>
              <a:rPr lang="en-US" sz="3600" dirty="0" smtClean="0"/>
              <a:t> (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weak—</a:t>
            </a:r>
            <a:r>
              <a:rPr lang="en-US" sz="3600" b="1" dirty="0" smtClean="0">
                <a:solidFill>
                  <a:srgbClr val="FF0000"/>
                </a:solidFill>
              </a:rPr>
              <a:t>1 Chron. 29:1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Prov. 25:15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Jacob loved with </a:t>
            </a:r>
            <a:r>
              <a:rPr lang="en-US" sz="3600" b="1" dirty="0" smtClean="0">
                <a:solidFill>
                  <a:srgbClr val="FF0066"/>
                </a:solidFill>
              </a:rPr>
              <a:t>Rachel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v.18</a:t>
            </a:r>
          </a:p>
          <a:p>
            <a:r>
              <a:rPr lang="en-US" sz="3600" dirty="0" smtClean="0"/>
              <a:t>He worked </a:t>
            </a:r>
            <a:r>
              <a:rPr lang="en-US" sz="3600" b="1" dirty="0" smtClean="0">
                <a:solidFill>
                  <a:srgbClr val="00B050"/>
                </a:solidFill>
              </a:rPr>
              <a:t>7 years </a:t>
            </a:r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FF0066"/>
                </a:solidFill>
              </a:rPr>
              <a:t>Rachel </a:t>
            </a:r>
            <a:r>
              <a:rPr lang="en-US" sz="3600" b="1" dirty="0" smtClean="0">
                <a:solidFill>
                  <a:srgbClr val="FF0000"/>
                </a:solidFill>
              </a:rPr>
              <a:t>v.18-20 </a:t>
            </a:r>
            <a:r>
              <a:rPr lang="en-US" sz="3600" b="1" dirty="0" smtClean="0">
                <a:solidFill>
                  <a:srgbClr val="00B050"/>
                </a:solidFill>
              </a:rPr>
              <a:t>double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the normal </a:t>
            </a:r>
            <a:r>
              <a:rPr lang="en-US" sz="3600" dirty="0" smtClean="0">
                <a:solidFill>
                  <a:srgbClr val="00B050"/>
                </a:solidFill>
              </a:rPr>
              <a:t>price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00B050"/>
                </a:solidFill>
              </a:rPr>
              <a:t>30-40 shekels </a:t>
            </a:r>
            <a:r>
              <a:rPr lang="en-US" sz="3600" dirty="0" smtClean="0"/>
              <a:t>of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silver</a:t>
            </a:r>
            <a:r>
              <a:rPr lang="en-US" sz="3600" dirty="0" smtClean="0"/>
              <a:t>) </a:t>
            </a:r>
            <a:r>
              <a:rPr lang="en-US" sz="3600" b="1" dirty="0" smtClean="0">
                <a:solidFill>
                  <a:srgbClr val="00B050"/>
                </a:solidFill>
              </a:rPr>
              <a:t>7 x 10 shekels of silver </a:t>
            </a:r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FF0066"/>
                </a:solidFill>
              </a:rPr>
              <a:t>Rachel</a:t>
            </a:r>
          </a:p>
          <a:p>
            <a:r>
              <a:rPr lang="en-US" sz="3600" dirty="0" err="1" smtClean="0"/>
              <a:t>Laban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deceived </a:t>
            </a:r>
            <a:r>
              <a:rPr lang="en-US" sz="3600" dirty="0" smtClean="0"/>
              <a:t>Jacob and gave him </a:t>
            </a:r>
            <a:r>
              <a:rPr lang="en-US" sz="3600" b="1" dirty="0" smtClean="0">
                <a:solidFill>
                  <a:srgbClr val="0070C0"/>
                </a:solidFill>
              </a:rPr>
              <a:t>Leah </a:t>
            </a:r>
            <a:r>
              <a:rPr lang="en-US" sz="3600" b="1" dirty="0" smtClean="0">
                <a:solidFill>
                  <a:srgbClr val="FF0000"/>
                </a:solidFill>
              </a:rPr>
              <a:t>v.21-25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Gen. 29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Laban</a:t>
            </a:r>
            <a:r>
              <a:rPr lang="en-US" sz="3600" dirty="0" smtClean="0"/>
              <a:t> offered </a:t>
            </a:r>
            <a:r>
              <a:rPr lang="en-US" sz="3600" b="1" dirty="0" smtClean="0">
                <a:solidFill>
                  <a:srgbClr val="FF0066"/>
                </a:solidFill>
              </a:rPr>
              <a:t>Rachel</a:t>
            </a:r>
            <a:r>
              <a:rPr lang="en-US" sz="3600" dirty="0" smtClean="0"/>
              <a:t> to Jacob for </a:t>
            </a:r>
            <a:r>
              <a:rPr lang="en-US" sz="3600" dirty="0" smtClean="0">
                <a:solidFill>
                  <a:srgbClr val="00B050"/>
                </a:solidFill>
              </a:rPr>
              <a:t>seven </a:t>
            </a:r>
            <a:r>
              <a:rPr lang="en-US" sz="3600" b="1" dirty="0" smtClean="0">
                <a:solidFill>
                  <a:srgbClr val="00B050"/>
                </a:solidFill>
              </a:rPr>
              <a:t>more</a:t>
            </a:r>
            <a:r>
              <a:rPr lang="en-US" sz="3600" dirty="0" smtClean="0">
                <a:solidFill>
                  <a:srgbClr val="00B050"/>
                </a:solidFill>
              </a:rPr>
              <a:t> years</a:t>
            </a:r>
            <a:r>
              <a:rPr lang="en-US" sz="3600" dirty="0" smtClean="0"/>
              <a:t> of labor </a:t>
            </a:r>
            <a:r>
              <a:rPr lang="en-US" sz="3600" b="1" dirty="0" smtClean="0">
                <a:solidFill>
                  <a:srgbClr val="FF0000"/>
                </a:solidFill>
              </a:rPr>
              <a:t>v.26-27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66"/>
                </a:solidFill>
              </a:rPr>
              <a:t>one</a:t>
            </a:r>
            <a:r>
              <a:rPr lang="en-US" sz="3600" dirty="0" smtClean="0"/>
              <a:t> for the price of </a:t>
            </a:r>
            <a:r>
              <a:rPr lang="en-US" sz="3600" dirty="0" smtClean="0">
                <a:solidFill>
                  <a:srgbClr val="00B050"/>
                </a:solidFill>
              </a:rPr>
              <a:t>four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Only waited </a:t>
            </a:r>
            <a:r>
              <a:rPr lang="en-US" sz="3600" b="1" dirty="0" smtClean="0">
                <a:solidFill>
                  <a:srgbClr val="00B050"/>
                </a:solidFill>
              </a:rPr>
              <a:t>one week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Leah’s</a:t>
            </a:r>
            <a:r>
              <a:rPr lang="en-US" sz="3600" dirty="0" smtClean="0"/>
              <a:t> week) to marry </a:t>
            </a:r>
            <a:r>
              <a:rPr lang="en-US" sz="3600" b="1" dirty="0" smtClean="0">
                <a:solidFill>
                  <a:srgbClr val="FF0066"/>
                </a:solidFill>
              </a:rPr>
              <a:t>Rachel</a:t>
            </a:r>
            <a:r>
              <a:rPr lang="en-US" sz="3600" dirty="0" smtClean="0"/>
              <a:t> then worked seven years for her </a:t>
            </a:r>
            <a:r>
              <a:rPr lang="en-US" sz="3600" b="1" dirty="0" smtClean="0">
                <a:solidFill>
                  <a:srgbClr val="FF0000"/>
                </a:solidFill>
              </a:rPr>
              <a:t>v.27-30</a:t>
            </a:r>
          </a:p>
          <a:p>
            <a:r>
              <a:rPr lang="en-US" sz="3600" dirty="0" smtClean="0"/>
              <a:t>Jacob </a:t>
            </a:r>
            <a:r>
              <a:rPr lang="en-US" sz="3600" b="1" dirty="0" smtClean="0">
                <a:solidFill>
                  <a:srgbClr val="00B050"/>
                </a:solidFill>
              </a:rPr>
              <a:t>loved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66"/>
                </a:solidFill>
              </a:rPr>
              <a:t>Rachel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more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than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Leah</a:t>
            </a:r>
            <a:r>
              <a:rPr lang="en-US" sz="3600" b="1" dirty="0" smtClean="0">
                <a:solidFill>
                  <a:srgbClr val="FF0000"/>
                </a:solidFill>
              </a:rPr>
              <a:t> v.30</a:t>
            </a:r>
          </a:p>
          <a:p>
            <a:r>
              <a:rPr lang="en-US" sz="3600" dirty="0" smtClean="0"/>
              <a:t>God saw </a:t>
            </a:r>
            <a:r>
              <a:rPr lang="en-US" sz="3600" b="1" dirty="0" smtClean="0">
                <a:solidFill>
                  <a:srgbClr val="0070C0"/>
                </a:solidFill>
              </a:rPr>
              <a:t>Leah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was</a:t>
            </a:r>
            <a:r>
              <a:rPr lang="en-US" sz="3600" b="1" dirty="0" smtClean="0">
                <a:solidFill>
                  <a:srgbClr val="FF0000"/>
                </a:solidFill>
              </a:rPr>
              <a:t> unloved v.31</a:t>
            </a:r>
          </a:p>
          <a:p>
            <a:r>
              <a:rPr lang="en-US" sz="3600" dirty="0" smtClean="0"/>
              <a:t>God “leveled the playing field” </a:t>
            </a:r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Gen. 29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V.32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Reuben</a:t>
            </a:r>
            <a:r>
              <a:rPr lang="en-US" sz="3600" dirty="0" smtClean="0"/>
              <a:t> “See, a son!” because “</a:t>
            </a:r>
            <a:r>
              <a:rPr lang="en-US" sz="3600" b="1" dirty="0" smtClean="0">
                <a:solidFill>
                  <a:srgbClr val="7030A0"/>
                </a:solidFill>
              </a:rPr>
              <a:t>The Lord</a:t>
            </a:r>
            <a:r>
              <a:rPr lang="en-US" sz="3600" dirty="0" smtClean="0">
                <a:solidFill>
                  <a:srgbClr val="7030A0"/>
                </a:solidFill>
              </a:rPr>
              <a:t> has surely </a:t>
            </a:r>
            <a:r>
              <a:rPr lang="en-US" sz="3600" b="1" dirty="0" smtClean="0">
                <a:solidFill>
                  <a:srgbClr val="7030A0"/>
                </a:solidFill>
              </a:rPr>
              <a:t>looked</a:t>
            </a:r>
            <a:r>
              <a:rPr lang="en-US" sz="3600" dirty="0" smtClean="0">
                <a:solidFill>
                  <a:srgbClr val="7030A0"/>
                </a:solidFill>
              </a:rPr>
              <a:t> on my </a:t>
            </a:r>
            <a:r>
              <a:rPr lang="en-US" sz="3600" b="1" dirty="0" smtClean="0">
                <a:solidFill>
                  <a:srgbClr val="7030A0"/>
                </a:solidFill>
              </a:rPr>
              <a:t>affliction</a:t>
            </a:r>
            <a:r>
              <a:rPr lang="en-US" sz="3600" dirty="0" smtClean="0">
                <a:solidFill>
                  <a:srgbClr val="7030A0"/>
                </a:solidFill>
              </a:rPr>
              <a:t>. Now therefore, my husband will love me.</a:t>
            </a:r>
            <a:r>
              <a:rPr lang="en-US" sz="3600" dirty="0" smtClean="0"/>
              <a:t>” 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gratitude to God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B0F0"/>
                </a:solidFill>
              </a:rPr>
              <a:t>optimism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V.33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Simeon</a:t>
            </a:r>
            <a:r>
              <a:rPr lang="en-US" sz="3600" dirty="0" smtClean="0"/>
              <a:t> “Heard” because “</a:t>
            </a:r>
            <a:r>
              <a:rPr lang="en-US" sz="3600" dirty="0" smtClean="0">
                <a:solidFill>
                  <a:srgbClr val="7030A0"/>
                </a:solidFill>
              </a:rPr>
              <a:t>Because </a:t>
            </a:r>
            <a:r>
              <a:rPr lang="en-US" sz="3600" b="1" dirty="0" smtClean="0">
                <a:solidFill>
                  <a:srgbClr val="7030A0"/>
                </a:solidFill>
              </a:rPr>
              <a:t>the Lord </a:t>
            </a:r>
            <a:r>
              <a:rPr lang="en-US" sz="3600" dirty="0" smtClean="0">
                <a:solidFill>
                  <a:srgbClr val="7030A0"/>
                </a:solidFill>
              </a:rPr>
              <a:t>has </a:t>
            </a:r>
            <a:r>
              <a:rPr lang="en-US" sz="3600" b="1" dirty="0" smtClean="0">
                <a:solidFill>
                  <a:srgbClr val="7030A0"/>
                </a:solidFill>
              </a:rPr>
              <a:t>heard</a:t>
            </a:r>
            <a:r>
              <a:rPr lang="en-US" sz="3600" dirty="0" smtClean="0">
                <a:solidFill>
                  <a:srgbClr val="7030A0"/>
                </a:solidFill>
              </a:rPr>
              <a:t> that I am unloved, </a:t>
            </a:r>
            <a:r>
              <a:rPr lang="en-US" sz="3600" b="1" dirty="0" smtClean="0">
                <a:solidFill>
                  <a:srgbClr val="7030A0"/>
                </a:solidFill>
              </a:rPr>
              <a:t>He</a:t>
            </a:r>
            <a:r>
              <a:rPr lang="en-US" sz="3600" dirty="0" smtClean="0">
                <a:solidFill>
                  <a:srgbClr val="7030A0"/>
                </a:solidFill>
              </a:rPr>
              <a:t> has therefore </a:t>
            </a:r>
            <a:r>
              <a:rPr lang="en-US" sz="3600" b="1" dirty="0" smtClean="0">
                <a:solidFill>
                  <a:srgbClr val="7030A0"/>
                </a:solidFill>
              </a:rPr>
              <a:t>given</a:t>
            </a:r>
            <a:r>
              <a:rPr lang="en-US" sz="3600" dirty="0" smtClean="0">
                <a:solidFill>
                  <a:srgbClr val="7030A0"/>
                </a:solidFill>
              </a:rPr>
              <a:t> me </a:t>
            </a:r>
            <a:r>
              <a:rPr lang="en-US" sz="3600" b="1" dirty="0" smtClean="0">
                <a:solidFill>
                  <a:srgbClr val="7030A0"/>
                </a:solidFill>
              </a:rPr>
              <a:t>this son </a:t>
            </a:r>
            <a:r>
              <a:rPr lang="en-US" sz="3600" dirty="0" smtClean="0">
                <a:solidFill>
                  <a:srgbClr val="7030A0"/>
                </a:solidFill>
              </a:rPr>
              <a:t>also.</a:t>
            </a:r>
            <a:r>
              <a:rPr lang="en-US" sz="3600" dirty="0" smtClean="0"/>
              <a:t>”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Psalm 127:3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Gratitude to God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Gen. 29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V.34 </a:t>
            </a:r>
            <a:r>
              <a:rPr lang="en-US" sz="3600" dirty="0" smtClean="0">
                <a:solidFill>
                  <a:srgbClr val="0070C0"/>
                </a:solidFill>
              </a:rPr>
              <a:t>Levi </a:t>
            </a:r>
            <a:r>
              <a:rPr lang="en-US" sz="3600" dirty="0" smtClean="0"/>
              <a:t>“Attached” because "</a:t>
            </a:r>
            <a:r>
              <a:rPr lang="en-US" sz="3600" dirty="0" smtClean="0">
                <a:solidFill>
                  <a:srgbClr val="7030A0"/>
                </a:solidFill>
              </a:rPr>
              <a:t>Now this time my husband will become attached to me, because I have borne him three sons</a:t>
            </a:r>
            <a:r>
              <a:rPr lang="en-US" sz="3600" dirty="0" smtClean="0"/>
              <a:t>.”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Lord </a:t>
            </a:r>
            <a:r>
              <a:rPr lang="en-US" sz="3600" b="1" dirty="0" smtClean="0"/>
              <a:t>not mentioned</a:t>
            </a:r>
            <a:r>
              <a:rPr lang="en-US" sz="3600" dirty="0" smtClean="0"/>
              <a:t>;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hope </a:t>
            </a:r>
            <a:r>
              <a:rPr lang="en-US" sz="3600" dirty="0" smtClean="0"/>
              <a:t>in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/>
              <a:t>Jacob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V.35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Judah</a:t>
            </a:r>
            <a:r>
              <a:rPr lang="en-US" sz="3600" dirty="0" smtClean="0"/>
              <a:t> “Praise” because “</a:t>
            </a:r>
            <a:r>
              <a:rPr lang="en-US" sz="3600" dirty="0" smtClean="0">
                <a:solidFill>
                  <a:srgbClr val="7030A0"/>
                </a:solidFill>
              </a:rPr>
              <a:t>Now I will </a:t>
            </a:r>
            <a:r>
              <a:rPr lang="en-US" sz="3600" b="1" dirty="0" smtClean="0">
                <a:solidFill>
                  <a:srgbClr val="7030A0"/>
                </a:solidFill>
              </a:rPr>
              <a:t>praise the Lord</a:t>
            </a:r>
            <a:r>
              <a:rPr lang="en-US" sz="3600" dirty="0" smtClean="0"/>
              <a:t>.”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Hope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B0F0"/>
                </a:solidFill>
              </a:rPr>
              <a:t>joy</a:t>
            </a:r>
            <a:r>
              <a:rPr lang="en-US" sz="3600" dirty="0" smtClean="0"/>
              <a:t> God-centered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Gen. 30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V.1 </a:t>
            </a:r>
            <a:r>
              <a:rPr lang="en-US" sz="3600" b="1" dirty="0" smtClean="0">
                <a:solidFill>
                  <a:srgbClr val="FF0066"/>
                </a:solidFill>
              </a:rPr>
              <a:t>Rachel’s</a:t>
            </a:r>
            <a:r>
              <a:rPr lang="en-US" sz="3600" dirty="0" smtClean="0"/>
              <a:t> reaction: “</a:t>
            </a:r>
            <a:r>
              <a:rPr lang="en-US" sz="3600" dirty="0" smtClean="0">
                <a:solidFill>
                  <a:srgbClr val="7030A0"/>
                </a:solidFill>
              </a:rPr>
              <a:t>Give me children or else I die!</a:t>
            </a:r>
            <a:r>
              <a:rPr lang="en-US" sz="3600" dirty="0" smtClean="0"/>
              <a:t>” 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Envies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Leah</a:t>
            </a:r>
          </a:p>
          <a:p>
            <a:r>
              <a:rPr lang="en-US" sz="3600" dirty="0" smtClean="0"/>
              <a:t>Wrongly </a:t>
            </a:r>
            <a:r>
              <a:rPr lang="en-US" sz="3600" dirty="0" smtClean="0">
                <a:solidFill>
                  <a:srgbClr val="00B050"/>
                </a:solidFill>
              </a:rPr>
              <a:t>blames</a:t>
            </a:r>
            <a:r>
              <a:rPr lang="en-US" sz="3600" dirty="0" smtClean="0"/>
              <a:t> Jacob</a:t>
            </a:r>
          </a:p>
          <a:p>
            <a:r>
              <a:rPr lang="en-US" sz="3600" dirty="0" smtClean="0"/>
              <a:t>Marital strife </a:t>
            </a:r>
            <a:r>
              <a:rPr lang="en-US" sz="3600" b="1" dirty="0" smtClean="0">
                <a:solidFill>
                  <a:srgbClr val="FF0000"/>
                </a:solidFill>
              </a:rPr>
              <a:t>v.2</a:t>
            </a:r>
          </a:p>
          <a:p>
            <a:r>
              <a:rPr lang="en-US" sz="3600" dirty="0" smtClean="0"/>
              <a:t>Jacob understands </a:t>
            </a:r>
            <a:r>
              <a:rPr lang="en-US" sz="3600" b="1" dirty="0" smtClean="0">
                <a:solidFill>
                  <a:srgbClr val="00B0F0"/>
                </a:solidFill>
              </a:rPr>
              <a:t>God’s place </a:t>
            </a:r>
            <a:r>
              <a:rPr lang="en-US" sz="3600" dirty="0" smtClean="0"/>
              <a:t>in this</a:t>
            </a:r>
          </a:p>
          <a:p>
            <a:r>
              <a:rPr lang="en-US" sz="3600" dirty="0" smtClean="0">
                <a:solidFill>
                  <a:srgbClr val="FF0066"/>
                </a:solidFill>
              </a:rPr>
              <a:t>Rachel</a:t>
            </a:r>
            <a:r>
              <a:rPr lang="en-US" sz="3600" dirty="0" smtClean="0"/>
              <a:t> offers </a:t>
            </a:r>
            <a:r>
              <a:rPr lang="en-US" sz="3600" dirty="0" smtClean="0">
                <a:solidFill>
                  <a:srgbClr val="FF0066"/>
                </a:solidFill>
              </a:rPr>
              <a:t>her own solution</a:t>
            </a:r>
            <a:r>
              <a:rPr lang="en-US" sz="3600" dirty="0" smtClean="0"/>
              <a:t> (not wise—did not learn from family history) gives </a:t>
            </a:r>
            <a:r>
              <a:rPr lang="en-US" sz="3600" dirty="0" err="1" smtClean="0"/>
              <a:t>Bilhah</a:t>
            </a:r>
            <a:r>
              <a:rPr lang="en-US" sz="3600" dirty="0" smtClean="0"/>
              <a:t> to Jacob for children </a:t>
            </a:r>
            <a:r>
              <a:rPr lang="en-US" sz="3600" b="1" dirty="0" smtClean="0">
                <a:solidFill>
                  <a:srgbClr val="FF0000"/>
                </a:solidFill>
              </a:rPr>
              <a:t>v.3-5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Gen. 30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V.6 </a:t>
            </a:r>
            <a:r>
              <a:rPr lang="en-US" sz="3600" dirty="0" smtClean="0"/>
              <a:t>Dan “Judge” because “</a:t>
            </a:r>
            <a:r>
              <a:rPr lang="en-US" sz="3600" b="1" dirty="0" smtClean="0">
                <a:solidFill>
                  <a:srgbClr val="7030A0"/>
                </a:solidFill>
              </a:rPr>
              <a:t>God</a:t>
            </a:r>
            <a:r>
              <a:rPr lang="en-US" sz="3600" dirty="0" smtClean="0">
                <a:solidFill>
                  <a:srgbClr val="7030A0"/>
                </a:solidFill>
              </a:rPr>
              <a:t> has </a:t>
            </a:r>
            <a:r>
              <a:rPr lang="en-US" sz="3600" b="1" dirty="0" smtClean="0">
                <a:solidFill>
                  <a:srgbClr val="7030A0"/>
                </a:solidFill>
              </a:rPr>
              <a:t>judged</a:t>
            </a:r>
            <a:r>
              <a:rPr lang="en-US" sz="3600" dirty="0" smtClean="0">
                <a:solidFill>
                  <a:srgbClr val="7030A0"/>
                </a:solidFill>
              </a:rPr>
              <a:t> my case; and He has also </a:t>
            </a:r>
            <a:r>
              <a:rPr lang="en-US" sz="3600" b="1" dirty="0" smtClean="0">
                <a:solidFill>
                  <a:srgbClr val="7030A0"/>
                </a:solidFill>
              </a:rPr>
              <a:t>heard my voice </a:t>
            </a:r>
            <a:r>
              <a:rPr lang="en-US" sz="3600" dirty="0" smtClean="0">
                <a:solidFill>
                  <a:srgbClr val="7030A0"/>
                </a:solidFill>
              </a:rPr>
              <a:t>and </a:t>
            </a:r>
            <a:r>
              <a:rPr lang="en-US" sz="3600" b="1" dirty="0" smtClean="0">
                <a:solidFill>
                  <a:srgbClr val="7030A0"/>
                </a:solidFill>
              </a:rPr>
              <a:t>given me </a:t>
            </a:r>
            <a:r>
              <a:rPr lang="en-US" sz="3600" dirty="0" smtClean="0">
                <a:solidFill>
                  <a:srgbClr val="7030A0"/>
                </a:solidFill>
              </a:rPr>
              <a:t>a son.”</a:t>
            </a:r>
          </a:p>
          <a:p>
            <a:r>
              <a:rPr lang="en-US" sz="3600" dirty="0" smtClean="0"/>
              <a:t>“</a:t>
            </a:r>
            <a:r>
              <a:rPr lang="en-US" sz="3600" dirty="0" err="1" smtClean="0">
                <a:solidFill>
                  <a:srgbClr val="0070C0"/>
                </a:solidFill>
              </a:rPr>
              <a:t>Elohim</a:t>
            </a:r>
            <a:r>
              <a:rPr lang="en-US" sz="3600" dirty="0" smtClean="0"/>
              <a:t>” not “</a:t>
            </a:r>
            <a:r>
              <a:rPr lang="en-US" sz="3600" dirty="0" smtClean="0">
                <a:solidFill>
                  <a:srgbClr val="0070C0"/>
                </a:solidFill>
              </a:rPr>
              <a:t>Yahweh</a:t>
            </a:r>
            <a:r>
              <a:rPr lang="en-US" sz="3600" dirty="0" smtClean="0"/>
              <a:t>”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Gloated </a:t>
            </a:r>
            <a:r>
              <a:rPr lang="en-US" sz="3600" dirty="0" smtClean="0"/>
              <a:t>over having a son in competition with Leah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V.7-8</a:t>
            </a:r>
            <a:r>
              <a:rPr lang="en-US" sz="3600" dirty="0" smtClean="0"/>
              <a:t> Naphtali “</a:t>
            </a:r>
            <a:r>
              <a:rPr lang="en-US" sz="3600" b="1" dirty="0" smtClean="0"/>
              <a:t>My</a:t>
            </a:r>
            <a:r>
              <a:rPr lang="en-US" sz="3600" dirty="0" smtClean="0"/>
              <a:t> Wrestling” because “</a:t>
            </a:r>
            <a:r>
              <a:rPr lang="en-US" sz="3600" dirty="0" smtClean="0">
                <a:solidFill>
                  <a:srgbClr val="7030A0"/>
                </a:solidFill>
              </a:rPr>
              <a:t>With </a:t>
            </a:r>
            <a:r>
              <a:rPr lang="en-US" sz="3600" b="1" dirty="0" smtClean="0">
                <a:solidFill>
                  <a:srgbClr val="7030A0"/>
                </a:solidFill>
              </a:rPr>
              <a:t>great </a:t>
            </a:r>
            <a:r>
              <a:rPr lang="en-US" sz="3600" b="1" dirty="0" err="1" smtClean="0">
                <a:solidFill>
                  <a:srgbClr val="7030A0"/>
                </a:solidFill>
              </a:rPr>
              <a:t>wrestlings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I have </a:t>
            </a:r>
            <a:r>
              <a:rPr lang="en-US" sz="3600" b="1" dirty="0" smtClean="0">
                <a:solidFill>
                  <a:srgbClr val="7030A0"/>
                </a:solidFill>
              </a:rPr>
              <a:t>wrestled </a:t>
            </a:r>
            <a:r>
              <a:rPr lang="en-US" sz="3600" dirty="0" smtClean="0">
                <a:solidFill>
                  <a:srgbClr val="7030A0"/>
                </a:solidFill>
              </a:rPr>
              <a:t>with </a:t>
            </a:r>
            <a:r>
              <a:rPr lang="en-US" sz="3600" b="1" dirty="0" smtClean="0">
                <a:solidFill>
                  <a:srgbClr val="7030A0"/>
                </a:solidFill>
              </a:rPr>
              <a:t>my sister</a:t>
            </a:r>
            <a:r>
              <a:rPr lang="en-US" sz="3600" dirty="0" smtClean="0">
                <a:solidFill>
                  <a:srgbClr val="7030A0"/>
                </a:solidFill>
              </a:rPr>
              <a:t>, and indeed </a:t>
            </a:r>
            <a:r>
              <a:rPr lang="en-US" sz="3600" b="1" dirty="0" smtClean="0">
                <a:solidFill>
                  <a:srgbClr val="7030A0"/>
                </a:solidFill>
              </a:rPr>
              <a:t>I</a:t>
            </a:r>
            <a:r>
              <a:rPr lang="en-US" sz="3600" dirty="0" smtClean="0">
                <a:solidFill>
                  <a:srgbClr val="7030A0"/>
                </a:solidFill>
              </a:rPr>
              <a:t> have </a:t>
            </a:r>
            <a:r>
              <a:rPr lang="en-US" sz="3600" b="1" dirty="0" smtClean="0">
                <a:solidFill>
                  <a:srgbClr val="7030A0"/>
                </a:solidFill>
              </a:rPr>
              <a:t>prevailed</a:t>
            </a:r>
            <a:r>
              <a:rPr lang="en-US" sz="3600" dirty="0" smtClean="0"/>
              <a:t>.” </a:t>
            </a:r>
            <a:r>
              <a:rPr lang="en-US" sz="3600" dirty="0" smtClean="0">
                <a:solidFill>
                  <a:srgbClr val="FF0066"/>
                </a:solidFill>
              </a:rPr>
              <a:t>me, me, me…I win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Gen. 30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V.9-10 </a:t>
            </a:r>
            <a:r>
              <a:rPr lang="en-US" sz="3600" dirty="0" smtClean="0">
                <a:solidFill>
                  <a:srgbClr val="0070C0"/>
                </a:solidFill>
              </a:rPr>
              <a:t>Leah</a:t>
            </a:r>
            <a:r>
              <a:rPr lang="en-US" sz="3600" dirty="0" smtClean="0"/>
              <a:t> gives </a:t>
            </a:r>
            <a:r>
              <a:rPr lang="en-US" sz="3600" dirty="0" err="1" smtClean="0"/>
              <a:t>Zilpah</a:t>
            </a:r>
            <a:r>
              <a:rPr lang="en-US" sz="3600" dirty="0" smtClean="0"/>
              <a:t> to Jacob to do the same as </a:t>
            </a:r>
            <a:r>
              <a:rPr lang="en-US" sz="3600" dirty="0" smtClean="0">
                <a:solidFill>
                  <a:srgbClr val="FF0066"/>
                </a:solidFill>
              </a:rPr>
              <a:t>Rachel</a:t>
            </a:r>
            <a:r>
              <a:rPr lang="en-US" sz="3600" dirty="0" smtClean="0"/>
              <a:t> had done (her </a:t>
            </a:r>
            <a:r>
              <a:rPr lang="en-US" sz="3600" dirty="0" smtClean="0">
                <a:solidFill>
                  <a:srgbClr val="0070C0"/>
                </a:solidFill>
              </a:rPr>
              <a:t>spiritual</a:t>
            </a:r>
            <a:r>
              <a:rPr lang="en-US" sz="3600" dirty="0" smtClean="0"/>
              <a:t> low point); arrangement called “</a:t>
            </a:r>
            <a:r>
              <a:rPr lang="en-US" sz="3600" b="1" dirty="0" smtClean="0">
                <a:solidFill>
                  <a:srgbClr val="002060"/>
                </a:solidFill>
              </a:rPr>
              <a:t>a wife</a:t>
            </a:r>
            <a:r>
              <a:rPr lang="en-US" sz="3600" dirty="0" smtClean="0"/>
              <a:t>” </a:t>
            </a:r>
            <a:r>
              <a:rPr lang="en-US" sz="3600" b="1" dirty="0" smtClean="0">
                <a:solidFill>
                  <a:srgbClr val="FF0000"/>
                </a:solidFill>
              </a:rPr>
              <a:t>v.4,9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V.11</a:t>
            </a:r>
            <a:r>
              <a:rPr lang="en-US" sz="3600" dirty="0" smtClean="0"/>
              <a:t> Gad “A troop” because “</a:t>
            </a:r>
            <a:r>
              <a:rPr lang="en-US" sz="3600" dirty="0" smtClean="0">
                <a:solidFill>
                  <a:srgbClr val="7030A0"/>
                </a:solidFill>
              </a:rPr>
              <a:t>A </a:t>
            </a:r>
            <a:r>
              <a:rPr lang="en-US" sz="3600" b="1" dirty="0" smtClean="0">
                <a:solidFill>
                  <a:srgbClr val="7030A0"/>
                </a:solidFill>
              </a:rPr>
              <a:t>troop</a:t>
            </a:r>
            <a:r>
              <a:rPr lang="en-US" sz="3600" dirty="0" smtClean="0">
                <a:solidFill>
                  <a:srgbClr val="7030A0"/>
                </a:solidFill>
              </a:rPr>
              <a:t> comes!</a:t>
            </a:r>
            <a:r>
              <a:rPr lang="en-US" sz="3600" dirty="0" smtClean="0"/>
              <a:t>” </a:t>
            </a:r>
            <a:r>
              <a:rPr lang="en-US" sz="3600" b="1" dirty="0" smtClean="0">
                <a:solidFill>
                  <a:srgbClr val="FF0000"/>
                </a:solidFill>
              </a:rPr>
              <a:t>Gen. 49:19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V.12-13</a:t>
            </a:r>
            <a:r>
              <a:rPr lang="en-US" sz="3600" dirty="0" smtClean="0"/>
              <a:t> Asher “Happy” because “</a:t>
            </a:r>
            <a:r>
              <a:rPr lang="en-US" sz="3600" dirty="0" smtClean="0">
                <a:solidFill>
                  <a:srgbClr val="7030A0"/>
                </a:solidFill>
              </a:rPr>
              <a:t>I am happy, for the daughters will call me blessed.</a:t>
            </a:r>
            <a:r>
              <a:rPr lang="en-US" sz="3600" dirty="0" smtClean="0"/>
              <a:t>”</a:t>
            </a:r>
          </a:p>
          <a:p>
            <a:r>
              <a:rPr lang="en-US" sz="3600" dirty="0" smtClean="0"/>
              <a:t>Not God’s arrangement (</a:t>
            </a:r>
            <a:r>
              <a:rPr lang="en-US" sz="3600" b="1" dirty="0" smtClean="0">
                <a:solidFill>
                  <a:srgbClr val="FF0000"/>
                </a:solidFill>
              </a:rPr>
              <a:t>Gen. 2:24</a:t>
            </a:r>
            <a:r>
              <a:rPr lang="en-US" sz="3600" dirty="0" smtClean="0"/>
              <a:t>); God </a:t>
            </a:r>
            <a:r>
              <a:rPr lang="en-US" sz="3600" b="1" dirty="0" smtClean="0"/>
              <a:t>not mentioned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66"/>
                </a:solidFill>
              </a:rPr>
              <a:t>Rachel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Gen. 30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V.14-18 </a:t>
            </a:r>
            <a:r>
              <a:rPr lang="en-US" sz="3600" dirty="0" smtClean="0">
                <a:solidFill>
                  <a:srgbClr val="0070C0"/>
                </a:solidFill>
              </a:rPr>
              <a:t>Reuben</a:t>
            </a:r>
            <a:r>
              <a:rPr lang="en-US" sz="3600" dirty="0" smtClean="0"/>
              <a:t> finds </a:t>
            </a:r>
            <a:r>
              <a:rPr lang="en-US" sz="3600" b="1" dirty="0" smtClean="0">
                <a:solidFill>
                  <a:srgbClr val="00B050"/>
                </a:solidFill>
              </a:rPr>
              <a:t>mandrakes</a:t>
            </a:r>
            <a:r>
              <a:rPr lang="en-US" sz="3600" dirty="0" smtClean="0"/>
              <a:t> (that supposedly cause  successful fertility; considered an </a:t>
            </a:r>
            <a:r>
              <a:rPr lang="en-US" sz="3600" b="1" dirty="0" smtClean="0">
                <a:solidFill>
                  <a:srgbClr val="FF0066"/>
                </a:solidFill>
              </a:rPr>
              <a:t>aphrodisiac</a:t>
            </a:r>
            <a:r>
              <a:rPr lang="en-US" sz="3600" dirty="0" smtClean="0"/>
              <a:t>—</a:t>
            </a:r>
            <a:r>
              <a:rPr lang="en-US" sz="3600" b="1" dirty="0" smtClean="0">
                <a:solidFill>
                  <a:srgbClr val="FF0000"/>
                </a:solidFill>
              </a:rPr>
              <a:t>Song of Solomon 7:13</a:t>
            </a:r>
            <a:r>
              <a:rPr lang="en-US" sz="3600" dirty="0" smtClean="0"/>
              <a:t>) and gives them to </a:t>
            </a:r>
            <a:r>
              <a:rPr lang="en-US" sz="3600" dirty="0" smtClean="0">
                <a:solidFill>
                  <a:srgbClr val="0070C0"/>
                </a:solidFill>
              </a:rPr>
              <a:t>Leah</a:t>
            </a:r>
          </a:p>
          <a:p>
            <a:r>
              <a:rPr lang="en-US" sz="3600" dirty="0" smtClean="0">
                <a:solidFill>
                  <a:srgbClr val="FF0066"/>
                </a:solidFill>
              </a:rPr>
              <a:t>Rachel</a:t>
            </a:r>
            <a:r>
              <a:rPr lang="en-US" sz="3600" dirty="0" smtClean="0"/>
              <a:t> asks </a:t>
            </a:r>
            <a:r>
              <a:rPr lang="en-US" sz="3600" dirty="0" smtClean="0">
                <a:solidFill>
                  <a:srgbClr val="0070C0"/>
                </a:solidFill>
              </a:rPr>
              <a:t>Leah</a:t>
            </a:r>
            <a:r>
              <a:rPr lang="en-US" sz="3600" dirty="0" smtClean="0"/>
              <a:t> to give her some 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Leah</a:t>
            </a:r>
            <a:r>
              <a:rPr lang="en-US" sz="3600" dirty="0" smtClean="0"/>
              <a:t> refuses </a:t>
            </a:r>
            <a:r>
              <a:rPr lang="en-US" sz="3600" dirty="0" smtClean="0">
                <a:solidFill>
                  <a:srgbClr val="FF0066"/>
                </a:solidFill>
              </a:rPr>
              <a:t>Rachel’s</a:t>
            </a:r>
            <a:r>
              <a:rPr lang="en-US" sz="3600" dirty="0" smtClean="0"/>
              <a:t> request </a:t>
            </a:r>
            <a:r>
              <a:rPr lang="en-US" sz="3600" b="1" dirty="0" smtClean="0">
                <a:solidFill>
                  <a:srgbClr val="FF0000"/>
                </a:solidFill>
              </a:rPr>
              <a:t>v.15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Leah</a:t>
            </a:r>
            <a:r>
              <a:rPr lang="en-US" sz="3600" dirty="0" smtClean="0"/>
              <a:t> conceived </a:t>
            </a:r>
            <a:r>
              <a:rPr lang="en-US" sz="3600" dirty="0" smtClean="0">
                <a:solidFill>
                  <a:srgbClr val="0070C0"/>
                </a:solidFill>
              </a:rPr>
              <a:t>Issachar</a:t>
            </a:r>
            <a:r>
              <a:rPr lang="en-US" sz="3600" dirty="0" smtClean="0"/>
              <a:t> “Wages” because “</a:t>
            </a:r>
            <a:r>
              <a:rPr lang="en-US" sz="3600" b="1" dirty="0" smtClean="0">
                <a:solidFill>
                  <a:srgbClr val="7030A0"/>
                </a:solidFill>
              </a:rPr>
              <a:t>God</a:t>
            </a:r>
            <a:r>
              <a:rPr lang="en-US" sz="3600" dirty="0" smtClean="0">
                <a:solidFill>
                  <a:srgbClr val="7030A0"/>
                </a:solidFill>
              </a:rPr>
              <a:t> has </a:t>
            </a:r>
            <a:r>
              <a:rPr lang="en-US" sz="3600" b="1" dirty="0" smtClean="0">
                <a:solidFill>
                  <a:srgbClr val="7030A0"/>
                </a:solidFill>
              </a:rPr>
              <a:t>given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me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my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wages</a:t>
            </a:r>
            <a:r>
              <a:rPr lang="en-US" sz="3600" dirty="0" smtClean="0">
                <a:solidFill>
                  <a:srgbClr val="7030A0"/>
                </a:solidFill>
              </a:rPr>
              <a:t>, because </a:t>
            </a:r>
            <a:r>
              <a:rPr lang="en-US" sz="3600" b="1" dirty="0" smtClean="0">
                <a:solidFill>
                  <a:srgbClr val="7030A0"/>
                </a:solidFill>
              </a:rPr>
              <a:t>I have given my maid </a:t>
            </a:r>
            <a:r>
              <a:rPr lang="en-US" sz="3600" dirty="0" smtClean="0">
                <a:solidFill>
                  <a:srgbClr val="7030A0"/>
                </a:solidFill>
              </a:rPr>
              <a:t>to my husband.</a:t>
            </a:r>
            <a:r>
              <a:rPr lang="en-US" sz="3600" dirty="0" smtClean="0"/>
              <a:t>”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805</Words>
  <Application>Microsoft Office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LEAH AND RACHEL</vt:lpstr>
      <vt:lpstr>Leah and Rachel - Gen. 29</vt:lpstr>
      <vt:lpstr>Leah and Rachel - Gen. 29</vt:lpstr>
      <vt:lpstr>Leah and Rachel - Gen. 29</vt:lpstr>
      <vt:lpstr>Leah and Rachel - Gen. 29</vt:lpstr>
      <vt:lpstr>Leah and Rachel - Gen. 30</vt:lpstr>
      <vt:lpstr>Leah and Rachel - Gen. 30</vt:lpstr>
      <vt:lpstr>Leah and Rachel - Gen. 30</vt:lpstr>
      <vt:lpstr>Leah and Rachel - Gen. 30</vt:lpstr>
      <vt:lpstr>Leah and Rachel - Gen. 30</vt:lpstr>
      <vt:lpstr>Leah and Rachel - Gen. 30</vt:lpstr>
      <vt:lpstr>Leah and Rachel</vt:lpstr>
      <vt:lpstr>Leah and Rachel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LEAH AND RACHEL</dc:title>
  <dc:creator>James</dc:creator>
  <cp:lastModifiedBy>James</cp:lastModifiedBy>
  <cp:revision>16</cp:revision>
  <dcterms:created xsi:type="dcterms:W3CDTF">2015-01-18T19:33:45Z</dcterms:created>
  <dcterms:modified xsi:type="dcterms:W3CDTF">2015-01-18T22:06:07Z</dcterms:modified>
</cp:coreProperties>
</file>