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00E200"/>
    <a:srgbClr val="0097CC"/>
    <a:srgbClr val="2DFF2D"/>
    <a:srgbClr val="FF4F25"/>
    <a:srgbClr val="009E00"/>
    <a:srgbClr val="008A00"/>
    <a:srgbClr val="00B4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12/23/2012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EDC24-E2E0-4015-BFD8-FD91A65838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12/23/2012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191DE-F69E-48FF-8D03-209679DB07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191DE-F69E-48FF-8D03-209679DB070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12/23/2012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A342-71DC-457E-A390-84F529BCB256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CFB1-D429-481B-B11E-852B3B6E9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KNOW YOUR STUDENT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COR. 5:16-17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Thess. 5:14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0386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3</a:t>
            </a:r>
            <a:r>
              <a:rPr lang="en-US" sz="3200" dirty="0" smtClean="0"/>
              <a:t> Different </a:t>
            </a:r>
            <a:r>
              <a:rPr lang="en-US" sz="3200" b="1" dirty="0" smtClean="0">
                <a:solidFill>
                  <a:srgbClr val="00FF00"/>
                </a:solidFill>
              </a:rPr>
              <a:t>Approaches</a:t>
            </a:r>
          </a:p>
          <a:p>
            <a:r>
              <a:rPr lang="en-US" sz="3200" b="1" dirty="0" smtClean="0">
                <a:solidFill>
                  <a:srgbClr val="009E00"/>
                </a:solidFill>
              </a:rPr>
              <a:t>Warn                 </a:t>
            </a:r>
            <a:r>
              <a:rPr lang="en-US" sz="3200" b="1" dirty="0" smtClean="0">
                <a:solidFill>
                  <a:srgbClr val="009E00"/>
                </a:solidFill>
                <a:sym typeface="Wingdings" pitchFamily="2" charset="2"/>
              </a:rPr>
              <a:t></a:t>
            </a:r>
            <a:endParaRPr lang="en-US" sz="3200" b="1" dirty="0" smtClean="0">
              <a:solidFill>
                <a:srgbClr val="009E00"/>
              </a:solidFill>
            </a:endParaRPr>
          </a:p>
          <a:p>
            <a:r>
              <a:rPr lang="en-US" sz="3200" b="1" dirty="0" smtClean="0">
                <a:solidFill>
                  <a:srgbClr val="00E200"/>
                </a:solidFill>
              </a:rPr>
              <a:t>Comfort            </a:t>
            </a:r>
            <a:r>
              <a:rPr lang="en-US" sz="3200" b="1" dirty="0" smtClean="0">
                <a:solidFill>
                  <a:srgbClr val="00E200"/>
                </a:solidFill>
                <a:sym typeface="Wingdings" pitchFamily="2" charset="2"/>
              </a:rPr>
              <a:t></a:t>
            </a:r>
            <a:endParaRPr lang="en-US" sz="3200" b="1" dirty="0" smtClean="0">
              <a:solidFill>
                <a:srgbClr val="00E200"/>
              </a:solidFill>
            </a:endParaRPr>
          </a:p>
          <a:p>
            <a:r>
              <a:rPr lang="en-US" sz="3200" b="1" dirty="0" smtClean="0">
                <a:solidFill>
                  <a:srgbClr val="2DFF2D"/>
                </a:solidFill>
              </a:rPr>
              <a:t>Support            </a:t>
            </a:r>
            <a:r>
              <a:rPr lang="en-US" sz="3200" b="1" dirty="0" smtClean="0">
                <a:solidFill>
                  <a:srgbClr val="2DFF2D"/>
                </a:solidFill>
                <a:sym typeface="Wingdings" pitchFamily="2" charset="2"/>
              </a:rPr>
              <a:t></a:t>
            </a:r>
            <a:endParaRPr lang="en-US" sz="3200" b="1" dirty="0">
              <a:solidFill>
                <a:srgbClr val="2DFF2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90601"/>
            <a:ext cx="40386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rgbClr val="00B0F0"/>
                </a:solidFill>
              </a:rPr>
              <a:t>3</a:t>
            </a:r>
            <a:r>
              <a:rPr lang="en-US" sz="3200" dirty="0" smtClean="0"/>
              <a:t> Different </a:t>
            </a:r>
            <a:r>
              <a:rPr lang="en-US" sz="3200" b="1" dirty="0" smtClean="0">
                <a:solidFill>
                  <a:srgbClr val="00B0F0"/>
                </a:solidFill>
              </a:rPr>
              <a:t>Needs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FF4F25"/>
                </a:solidFill>
              </a:rPr>
              <a:t>unruly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b="1" dirty="0" smtClean="0">
                <a:solidFill>
                  <a:srgbClr val="0097CC"/>
                </a:solidFill>
              </a:rPr>
              <a:t>faint-hearted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</a:rPr>
              <a:t>weak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05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Universal principle: </a:t>
            </a:r>
            <a:r>
              <a:rPr lang="en-US" sz="3200" dirty="0" smtClean="0">
                <a:solidFill>
                  <a:srgbClr val="FFFF00"/>
                </a:solidFill>
              </a:rPr>
              <a:t>be patient with all</a:t>
            </a:r>
          </a:p>
          <a:p>
            <a:pPr algn="ctr"/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Disastrous results if we use the wrong approach with the wrong person (comfort or support the unruly; warn the weak)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Spiritual 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Christ </a:t>
            </a:r>
            <a:r>
              <a:rPr lang="en-US" b="1" dirty="0" smtClean="0">
                <a:solidFill>
                  <a:srgbClr val="00B0F0"/>
                </a:solidFill>
              </a:rPr>
              <a:t>strong</a:t>
            </a:r>
            <a:r>
              <a:rPr lang="en-US" dirty="0" smtClean="0"/>
              <a:t> and faithful </a:t>
            </a:r>
            <a:r>
              <a:rPr lang="en-US" b="1" dirty="0" smtClean="0">
                <a:solidFill>
                  <a:srgbClr val="FF00FF"/>
                </a:solidFill>
              </a:rPr>
              <a:t>Heb. 5:12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Christ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92D050"/>
                </a:solidFill>
              </a:rPr>
              <a:t>weak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Thess. 5:14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Christ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FF4F25"/>
                </a:solidFill>
              </a:rPr>
              <a:t>rebellious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Thess. 5:14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Christ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0097CC"/>
                </a:solidFill>
              </a:rPr>
              <a:t>discouraged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Thess. 5:14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Outside Christ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4F25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religious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Eph. 4:17-19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Outside Christ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religious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23:1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Outside Christ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00FF00"/>
                </a:solidFill>
              </a:rPr>
              <a:t>believes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19:1-7</a:t>
            </a:r>
          </a:p>
          <a:p>
            <a:r>
              <a:rPr lang="en-US" dirty="0" smtClean="0"/>
              <a:t>Found </a:t>
            </a:r>
            <a:r>
              <a:rPr lang="en-US" b="1" dirty="0" smtClean="0">
                <a:solidFill>
                  <a:srgbClr val="00B0F0"/>
                </a:solidFill>
              </a:rPr>
              <a:t>disciples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“when you believed”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Paul’s Approach in </a:t>
            </a:r>
            <a:r>
              <a:rPr lang="en-US" b="1" dirty="0" smtClean="0">
                <a:solidFill>
                  <a:srgbClr val="FF00FF"/>
                </a:solidFill>
              </a:rPr>
              <a:t>Acts 19:1-7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Ask:</a:t>
            </a:r>
            <a:r>
              <a:rPr lang="en-US" dirty="0" smtClean="0">
                <a:solidFill>
                  <a:srgbClr val="FFC000"/>
                </a:solidFill>
              </a:rPr>
              <a:t> What happened when you believed?</a:t>
            </a:r>
          </a:p>
          <a:p>
            <a:r>
              <a:rPr lang="en-US" dirty="0" smtClean="0"/>
              <a:t>Do not question their faith</a:t>
            </a:r>
          </a:p>
          <a:p>
            <a:r>
              <a:rPr lang="en-US" dirty="0" smtClean="0"/>
              <a:t>If the answer doesn’t conform to gospel, </a:t>
            </a:r>
            <a:r>
              <a:rPr lang="en-US" dirty="0" smtClean="0">
                <a:solidFill>
                  <a:srgbClr val="00FF00"/>
                </a:solidFill>
              </a:rPr>
              <a:t>ask: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How and why were you baptized?</a:t>
            </a:r>
          </a:p>
          <a:p>
            <a:r>
              <a:rPr lang="en-US" dirty="0" smtClean="0"/>
              <a:t>If the answer does not conform to gospel, then: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Tell them what the gospel is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Cor. 15:1-5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97CC"/>
                </a:solidFill>
              </a:rPr>
              <a:t>facts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believe</a:t>
            </a:r>
          </a:p>
          <a:p>
            <a:r>
              <a:rPr lang="en-US" dirty="0" smtClean="0"/>
              <a:t>Includes the </a:t>
            </a:r>
            <a:r>
              <a:rPr lang="en-US" b="1" dirty="0" smtClean="0">
                <a:solidFill>
                  <a:srgbClr val="0097CC"/>
                </a:solidFill>
              </a:rPr>
              <a:t>one baptism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repentance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2:38, Rom. 6:17-18, 3-4 </a:t>
            </a:r>
            <a:r>
              <a:rPr lang="en-US" b="1" dirty="0" smtClean="0">
                <a:solidFill>
                  <a:srgbClr val="00B0F0"/>
                </a:solidFill>
              </a:rPr>
              <a:t>commands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obey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Paul’s Approach in </a:t>
            </a:r>
            <a:r>
              <a:rPr lang="en-US" b="1" dirty="0" smtClean="0">
                <a:solidFill>
                  <a:srgbClr val="FF00FF"/>
                </a:solidFill>
              </a:rPr>
              <a:t>Acts 13:14-48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Went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00B0F0"/>
                </a:solidFill>
              </a:rPr>
              <a:t>synagogue</a:t>
            </a:r>
            <a:r>
              <a:rPr lang="en-US" dirty="0" smtClean="0"/>
              <a:t> on the Sabbath</a:t>
            </a:r>
          </a:p>
          <a:p>
            <a:r>
              <a:rPr lang="en-US" dirty="0" smtClean="0"/>
              <a:t>Were </a:t>
            </a:r>
            <a:r>
              <a:rPr lang="en-US" b="1" dirty="0" smtClean="0">
                <a:solidFill>
                  <a:srgbClr val="00B0F0"/>
                </a:solidFill>
              </a:rPr>
              <a:t>invited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E200"/>
                </a:solidFill>
              </a:rPr>
              <a:t>speak</a:t>
            </a:r>
          </a:p>
          <a:p>
            <a:r>
              <a:rPr lang="en-US" dirty="0" smtClean="0"/>
              <a:t>Paul quickly gave overview of their history from Abraham to David, promise of Jesus thru David</a:t>
            </a:r>
          </a:p>
          <a:p>
            <a:r>
              <a:rPr lang="en-US" dirty="0" smtClean="0"/>
              <a:t>Extensive </a:t>
            </a:r>
            <a:r>
              <a:rPr lang="en-US" b="1" dirty="0" smtClean="0">
                <a:solidFill>
                  <a:srgbClr val="FFFF00"/>
                </a:solidFill>
              </a:rPr>
              <a:t>quotations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from </a:t>
            </a:r>
            <a:r>
              <a:rPr lang="en-US" b="1" dirty="0" smtClean="0">
                <a:solidFill>
                  <a:srgbClr val="00B0F0"/>
                </a:solidFill>
              </a:rPr>
              <a:t>Old Testament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explanation</a:t>
            </a:r>
            <a:r>
              <a:rPr lang="en-US" dirty="0" smtClean="0"/>
              <a:t> of the fulfillment by Jesus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Call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2DFF2D"/>
                </a:solidFill>
              </a:rPr>
              <a:t>obey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4F25"/>
                </a:solidFill>
              </a:rPr>
              <a:t>warning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4F25"/>
                </a:solidFill>
              </a:rPr>
              <a:t>not</a:t>
            </a:r>
            <a:r>
              <a:rPr lang="en-US" dirty="0" smtClean="0"/>
              <a:t> obeying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Use O.T. to teach and strengthen faith, then call believers to act on faith </a:t>
            </a:r>
            <a:r>
              <a:rPr lang="en-US" dirty="0" smtClean="0"/>
              <a:t>one lesson or several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Paul’s Approach in </a:t>
            </a:r>
            <a:r>
              <a:rPr lang="en-US" b="1" dirty="0" smtClean="0">
                <a:solidFill>
                  <a:srgbClr val="FF00FF"/>
                </a:solidFill>
              </a:rPr>
              <a:t>Acts 17:16-34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Preached </a:t>
            </a:r>
            <a:r>
              <a:rPr lang="en-US" dirty="0" smtClean="0"/>
              <a:t>at </a:t>
            </a:r>
            <a:r>
              <a:rPr lang="en-US" b="1" dirty="0" smtClean="0">
                <a:solidFill>
                  <a:srgbClr val="00B0F0"/>
                </a:solidFill>
              </a:rPr>
              <a:t>marketplace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invited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FF00"/>
                </a:solidFill>
              </a:rPr>
              <a:t>speak</a:t>
            </a:r>
          </a:p>
          <a:p>
            <a:r>
              <a:rPr lang="en-US" dirty="0" smtClean="0"/>
              <a:t>Seek common ground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Quoted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their</a:t>
            </a:r>
            <a:r>
              <a:rPr lang="en-US" dirty="0" smtClean="0"/>
              <a:t> poets</a:t>
            </a:r>
          </a:p>
          <a:p>
            <a:r>
              <a:rPr lang="en-US" dirty="0" smtClean="0"/>
              <a:t>Did </a:t>
            </a:r>
            <a:r>
              <a:rPr lang="en-US" dirty="0" smtClean="0">
                <a:solidFill>
                  <a:srgbClr val="FFFF00"/>
                </a:solidFill>
              </a:rPr>
              <a:t>not quote </a:t>
            </a:r>
            <a:r>
              <a:rPr lang="en-US" dirty="0" smtClean="0"/>
              <a:t>any scripture</a:t>
            </a:r>
          </a:p>
          <a:p>
            <a:r>
              <a:rPr lang="en-US" dirty="0" smtClean="0"/>
              <a:t>Used philosophical approach </a:t>
            </a:r>
            <a:r>
              <a:rPr lang="en-US" b="1" dirty="0" smtClean="0">
                <a:solidFill>
                  <a:srgbClr val="FF00FF"/>
                </a:solidFill>
              </a:rPr>
              <a:t>Eccl. 1-2, 12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Where did we come from?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Where are we going?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What are we?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Why are we here?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323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KNOW YOUR STUDENT</vt:lpstr>
      <vt:lpstr>1 Thess. 5:14</vt:lpstr>
      <vt:lpstr>Spiritual Needs</vt:lpstr>
      <vt:lpstr>Paul’s Approach in Acts 19:1-7</vt:lpstr>
      <vt:lpstr>Paul’s Approach in Acts 13:14-48</vt:lpstr>
      <vt:lpstr>Paul’s Approach in Acts 17:16-34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STUDENT</dc:title>
  <dc:creator>James</dc:creator>
  <cp:lastModifiedBy>James</cp:lastModifiedBy>
  <cp:revision>6</cp:revision>
  <dcterms:created xsi:type="dcterms:W3CDTF">2012-12-20T10:36:24Z</dcterms:created>
  <dcterms:modified xsi:type="dcterms:W3CDTF">2012-12-22T23:42:27Z</dcterms:modified>
</cp:coreProperties>
</file>