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8000"/>
    <a:srgbClr val="DEA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136E2-E965-485E-9AD0-B8CC68EFD34F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372E7-E04E-446A-9864-E081D86FD7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EA7B8-A865-4590-9946-69C05818B28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679D6-EF15-4BFD-BB5D-140D9D4AE9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GOD’S PRINCIPLES</a:t>
            </a:r>
            <a:br>
              <a:rPr lang="en-US" b="1" dirty="0" smtClean="0"/>
            </a:br>
            <a:r>
              <a:rPr lang="en-US" b="1" dirty="0" smtClean="0"/>
              <a:t> FOR PARENTING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DEUTERONOMY 6:4-9,20-25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Goal Determines Method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Parenting goal is </a:t>
            </a:r>
            <a:r>
              <a:rPr lang="en-US" sz="3600" b="1" dirty="0" smtClean="0">
                <a:solidFill>
                  <a:srgbClr val="00B0F0"/>
                </a:solidFill>
              </a:rPr>
              <a:t>God’s</a:t>
            </a:r>
            <a:r>
              <a:rPr lang="en-US" sz="3600" dirty="0" smtClean="0"/>
              <a:t> goal </a:t>
            </a:r>
            <a:r>
              <a:rPr lang="en-US" sz="3600" b="1" dirty="0" smtClean="0">
                <a:solidFill>
                  <a:srgbClr val="FF0000"/>
                </a:solidFill>
              </a:rPr>
              <a:t>Heb. 12:7-11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Spiritual maturity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00B050"/>
                </a:solidFill>
              </a:rPr>
              <a:t>choosing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do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right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From </a:t>
            </a:r>
            <a:r>
              <a:rPr lang="en-US" sz="3600" b="1" dirty="0" smtClean="0">
                <a:solidFill>
                  <a:srgbClr val="7030A0"/>
                </a:solidFill>
              </a:rPr>
              <a:t>self-will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self-control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Prov. 11:6</a:t>
            </a:r>
          </a:p>
          <a:p>
            <a:r>
              <a:rPr lang="en-US" sz="3600" dirty="0" smtClean="0"/>
              <a:t>From </a:t>
            </a:r>
            <a:r>
              <a:rPr lang="en-US" sz="3600" b="1" dirty="0" smtClean="0">
                <a:solidFill>
                  <a:srgbClr val="C00000"/>
                </a:solidFill>
              </a:rPr>
              <a:t>foolishness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F0"/>
                </a:solidFill>
              </a:rPr>
              <a:t>wisdom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Prov. 22:15</a:t>
            </a:r>
          </a:p>
          <a:p>
            <a:r>
              <a:rPr lang="en-US" sz="3600" dirty="0" smtClean="0"/>
              <a:t>From </a:t>
            </a:r>
            <a:r>
              <a:rPr lang="en-US" sz="3600" b="1" dirty="0" smtClean="0">
                <a:solidFill>
                  <a:srgbClr val="C00000"/>
                </a:solidFill>
              </a:rPr>
              <a:t>irresponsible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70C0"/>
                </a:solidFill>
              </a:rPr>
              <a:t>responsible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Ezekiel 18:20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What is the method to achieve goal of a responsible child who chooses to live godly, submitting to God’s will?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Goal Determines Method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</a:t>
            </a:r>
            <a:r>
              <a:rPr lang="en-US" sz="3600" b="1" dirty="0" smtClean="0">
                <a:solidFill>
                  <a:srgbClr val="00B050"/>
                </a:solidFill>
              </a:rPr>
              <a:t>must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train </a:t>
            </a:r>
            <a:r>
              <a:rPr lang="en-US" sz="3600" b="1" dirty="0" smtClean="0">
                <a:solidFill>
                  <a:srgbClr val="0070C0"/>
                </a:solidFill>
              </a:rPr>
              <a:t>the will </a:t>
            </a:r>
            <a:r>
              <a:rPr lang="en-US" sz="3600" dirty="0" smtClean="0"/>
              <a:t>of the child</a:t>
            </a:r>
          </a:p>
          <a:p>
            <a:r>
              <a:rPr lang="en-US" sz="3600" dirty="0" smtClean="0"/>
              <a:t>How did Paul </a:t>
            </a:r>
            <a:r>
              <a:rPr lang="en-US" sz="3600" b="1" dirty="0" smtClean="0">
                <a:solidFill>
                  <a:srgbClr val="00B050"/>
                </a:solidFill>
              </a:rPr>
              <a:t>persuade</a:t>
            </a:r>
            <a:r>
              <a:rPr lang="en-US" sz="3600" dirty="0" smtClean="0"/>
              <a:t> others? </a:t>
            </a:r>
            <a:r>
              <a:rPr lang="en-US" sz="3600" b="1" dirty="0" smtClean="0">
                <a:solidFill>
                  <a:srgbClr val="FF0000"/>
                </a:solidFill>
              </a:rPr>
              <a:t>2 Tim. 2:24</a:t>
            </a:r>
          </a:p>
          <a:p>
            <a:r>
              <a:rPr lang="en-US" sz="3600" dirty="0" smtClean="0"/>
              <a:t>Focus on </a:t>
            </a:r>
            <a:r>
              <a:rPr lang="en-US" sz="3600" b="1" dirty="0" smtClean="0">
                <a:solidFill>
                  <a:srgbClr val="0070C0"/>
                </a:solidFill>
              </a:rPr>
              <a:t>internal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not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external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Coercion</a:t>
            </a:r>
            <a:r>
              <a:rPr lang="en-US" sz="3600" dirty="0" smtClean="0"/>
              <a:t>,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bribery</a:t>
            </a:r>
            <a:r>
              <a:rPr lang="en-US" sz="3600" dirty="0" smtClean="0"/>
              <a:t>, may work short-term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Strong-willed</a:t>
            </a:r>
            <a:r>
              <a:rPr lang="en-US" sz="3600" dirty="0" smtClean="0"/>
              <a:t> or </a:t>
            </a:r>
            <a:r>
              <a:rPr lang="en-US" sz="3600" b="1" dirty="0" smtClean="0">
                <a:solidFill>
                  <a:srgbClr val="C00000"/>
                </a:solidFill>
              </a:rPr>
              <a:t>self-willed</a:t>
            </a:r>
            <a:r>
              <a:rPr lang="en-US" sz="3600" dirty="0" smtClean="0"/>
              <a:t>? </a:t>
            </a:r>
            <a:r>
              <a:rPr lang="en-US" sz="3600" b="1" dirty="0" smtClean="0">
                <a:solidFill>
                  <a:srgbClr val="FF0000"/>
                </a:solidFill>
              </a:rPr>
              <a:t>Heb. 5:12-14</a:t>
            </a:r>
          </a:p>
          <a:p>
            <a:r>
              <a:rPr lang="en-US" sz="3600" dirty="0" smtClean="0"/>
              <a:t>How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actions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&amp;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words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affect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child’s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will</a:t>
            </a:r>
            <a:r>
              <a:rPr lang="en-US" sz="3600" dirty="0" smtClean="0"/>
              <a:t>? </a:t>
            </a:r>
            <a:r>
              <a:rPr lang="en-US" sz="3600" b="1" dirty="0" smtClean="0">
                <a:solidFill>
                  <a:srgbClr val="FF0000"/>
                </a:solidFill>
              </a:rPr>
              <a:t>Prov. 22:6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Instruction</a:t>
            </a:r>
            <a:endParaRPr lang="en-US" sz="3600" b="1" dirty="0" smtClean="0">
              <a:solidFill>
                <a:srgbClr val="DEA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Goal Determines Method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</a:t>
            </a:r>
            <a:r>
              <a:rPr lang="en-US" sz="3600" b="1" dirty="0" smtClean="0">
                <a:solidFill>
                  <a:srgbClr val="00B050"/>
                </a:solidFill>
              </a:rPr>
              <a:t>must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train </a:t>
            </a:r>
            <a:r>
              <a:rPr lang="en-US" sz="3600" b="1" dirty="0" smtClean="0">
                <a:solidFill>
                  <a:srgbClr val="0070C0"/>
                </a:solidFill>
              </a:rPr>
              <a:t>the will </a:t>
            </a:r>
            <a:r>
              <a:rPr lang="en-US" sz="3600" dirty="0" smtClean="0"/>
              <a:t>of the child</a:t>
            </a:r>
          </a:p>
          <a:p>
            <a:r>
              <a:rPr lang="en-US" sz="3600" dirty="0" smtClean="0"/>
              <a:t>How did Paul </a:t>
            </a:r>
            <a:r>
              <a:rPr lang="en-US" sz="3600" b="1" dirty="0" smtClean="0">
                <a:solidFill>
                  <a:srgbClr val="00B050"/>
                </a:solidFill>
              </a:rPr>
              <a:t>persuade</a:t>
            </a:r>
            <a:r>
              <a:rPr lang="en-US" sz="3600" dirty="0" smtClean="0"/>
              <a:t> others? </a:t>
            </a:r>
            <a:r>
              <a:rPr lang="en-US" sz="3600" b="1" dirty="0" smtClean="0">
                <a:solidFill>
                  <a:srgbClr val="FF0000"/>
                </a:solidFill>
              </a:rPr>
              <a:t>2 Tim. 2:24</a:t>
            </a:r>
          </a:p>
          <a:p>
            <a:r>
              <a:rPr lang="en-US" sz="3600" dirty="0" smtClean="0"/>
              <a:t>Focus on </a:t>
            </a:r>
            <a:r>
              <a:rPr lang="en-US" sz="3600" b="1" dirty="0" smtClean="0">
                <a:solidFill>
                  <a:srgbClr val="0070C0"/>
                </a:solidFill>
              </a:rPr>
              <a:t>internal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not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external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Coercion</a:t>
            </a:r>
            <a:r>
              <a:rPr lang="en-US" sz="3600" dirty="0" smtClean="0"/>
              <a:t>,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bribery</a:t>
            </a:r>
            <a:r>
              <a:rPr lang="en-US" sz="3600" dirty="0" smtClean="0"/>
              <a:t>, may work short-term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Strong-willed</a:t>
            </a:r>
            <a:r>
              <a:rPr lang="en-US" sz="3600" dirty="0" smtClean="0"/>
              <a:t> or </a:t>
            </a:r>
            <a:r>
              <a:rPr lang="en-US" sz="3600" b="1" dirty="0" smtClean="0">
                <a:solidFill>
                  <a:srgbClr val="C00000"/>
                </a:solidFill>
              </a:rPr>
              <a:t>self-willed</a:t>
            </a:r>
            <a:r>
              <a:rPr lang="en-US" sz="3600" dirty="0" smtClean="0"/>
              <a:t>? </a:t>
            </a:r>
            <a:r>
              <a:rPr lang="en-US" sz="3600" b="1" dirty="0" smtClean="0">
                <a:solidFill>
                  <a:srgbClr val="FF0000"/>
                </a:solidFill>
              </a:rPr>
              <a:t>Heb. 5:12-14</a:t>
            </a:r>
          </a:p>
          <a:p>
            <a:r>
              <a:rPr lang="en-US" sz="3600" dirty="0" smtClean="0"/>
              <a:t>How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actions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&amp;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words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affect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child’s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will</a:t>
            </a:r>
            <a:r>
              <a:rPr lang="en-US" sz="3600" dirty="0" smtClean="0"/>
              <a:t>? </a:t>
            </a:r>
            <a:r>
              <a:rPr lang="en-US" sz="3600" b="1" dirty="0" smtClean="0">
                <a:solidFill>
                  <a:srgbClr val="FF0000"/>
                </a:solidFill>
              </a:rPr>
              <a:t>Prov. 22:6</a:t>
            </a:r>
          </a:p>
          <a:p>
            <a:r>
              <a:rPr lang="en-US" sz="3600" b="1" dirty="0" err="1" smtClean="0">
                <a:solidFill>
                  <a:srgbClr val="0070C0"/>
                </a:solidFill>
              </a:rPr>
              <a:t>Instruction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00B050"/>
                </a:solidFill>
                <a:sym typeface="Wingdings" pitchFamily="2" charset="2"/>
              </a:rPr>
              <a:t>Practice</a:t>
            </a:r>
            <a:endParaRPr lang="en-US" sz="3600" b="1" dirty="0" smtClean="0">
              <a:solidFill>
                <a:srgbClr val="DEA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Goal Determines Method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</a:t>
            </a:r>
            <a:r>
              <a:rPr lang="en-US" sz="3600" b="1" dirty="0" smtClean="0">
                <a:solidFill>
                  <a:srgbClr val="00B050"/>
                </a:solidFill>
              </a:rPr>
              <a:t>must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train </a:t>
            </a:r>
            <a:r>
              <a:rPr lang="en-US" sz="3600" b="1" dirty="0" smtClean="0">
                <a:solidFill>
                  <a:srgbClr val="0070C0"/>
                </a:solidFill>
              </a:rPr>
              <a:t>the will </a:t>
            </a:r>
            <a:r>
              <a:rPr lang="en-US" sz="3600" dirty="0" smtClean="0"/>
              <a:t>of the child</a:t>
            </a:r>
          </a:p>
          <a:p>
            <a:r>
              <a:rPr lang="en-US" sz="3600" dirty="0" smtClean="0"/>
              <a:t>How did Paul </a:t>
            </a:r>
            <a:r>
              <a:rPr lang="en-US" sz="3600" b="1" dirty="0" smtClean="0">
                <a:solidFill>
                  <a:srgbClr val="00B050"/>
                </a:solidFill>
              </a:rPr>
              <a:t>persuade</a:t>
            </a:r>
            <a:r>
              <a:rPr lang="en-US" sz="3600" dirty="0" smtClean="0"/>
              <a:t> others? </a:t>
            </a:r>
            <a:r>
              <a:rPr lang="en-US" sz="3600" b="1" dirty="0" smtClean="0">
                <a:solidFill>
                  <a:srgbClr val="FF0000"/>
                </a:solidFill>
              </a:rPr>
              <a:t>2 Tim. 2:24</a:t>
            </a:r>
          </a:p>
          <a:p>
            <a:r>
              <a:rPr lang="en-US" sz="3600" dirty="0" smtClean="0"/>
              <a:t>Focus on </a:t>
            </a:r>
            <a:r>
              <a:rPr lang="en-US" sz="3600" b="1" dirty="0" smtClean="0">
                <a:solidFill>
                  <a:srgbClr val="0070C0"/>
                </a:solidFill>
              </a:rPr>
              <a:t>internal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not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external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Coercion</a:t>
            </a:r>
            <a:r>
              <a:rPr lang="en-US" sz="3600" dirty="0" smtClean="0"/>
              <a:t>,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bribery</a:t>
            </a:r>
            <a:r>
              <a:rPr lang="en-US" sz="3600" dirty="0" smtClean="0"/>
              <a:t>, may work short-term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Strong-willed</a:t>
            </a:r>
            <a:r>
              <a:rPr lang="en-US" sz="3600" dirty="0" smtClean="0"/>
              <a:t> or </a:t>
            </a:r>
            <a:r>
              <a:rPr lang="en-US" sz="3600" b="1" dirty="0" smtClean="0">
                <a:solidFill>
                  <a:srgbClr val="C00000"/>
                </a:solidFill>
              </a:rPr>
              <a:t>self-willed</a:t>
            </a:r>
            <a:r>
              <a:rPr lang="en-US" sz="3600" dirty="0" smtClean="0"/>
              <a:t>? </a:t>
            </a:r>
            <a:r>
              <a:rPr lang="en-US" sz="3600" b="1" dirty="0" smtClean="0">
                <a:solidFill>
                  <a:srgbClr val="FF0000"/>
                </a:solidFill>
              </a:rPr>
              <a:t>Heb. 5:12-14</a:t>
            </a:r>
          </a:p>
          <a:p>
            <a:r>
              <a:rPr lang="en-US" sz="3600" dirty="0" smtClean="0"/>
              <a:t>How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actions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&amp;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words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affect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child’s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will</a:t>
            </a:r>
            <a:r>
              <a:rPr lang="en-US" sz="3600" dirty="0" smtClean="0"/>
              <a:t>? </a:t>
            </a:r>
            <a:r>
              <a:rPr lang="en-US" sz="3600" b="1" dirty="0" smtClean="0">
                <a:solidFill>
                  <a:srgbClr val="FF0000"/>
                </a:solidFill>
              </a:rPr>
              <a:t>Prov. 22:6</a:t>
            </a:r>
          </a:p>
          <a:p>
            <a:r>
              <a:rPr lang="en-US" sz="3600" b="1" dirty="0" err="1" smtClean="0">
                <a:solidFill>
                  <a:srgbClr val="0070C0"/>
                </a:solidFill>
              </a:rPr>
              <a:t>Instruction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00B050"/>
                </a:solidFill>
                <a:sym typeface="Wingdings" pitchFamily="2" charset="2"/>
              </a:rPr>
              <a:t>Practice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DEA900"/>
                </a:solidFill>
                <a:sym typeface="Wingdings" pitchFamily="2" charset="2"/>
              </a:rPr>
              <a:t>Confirmation</a:t>
            </a:r>
            <a:endParaRPr lang="en-US" sz="3600" b="1" dirty="0" smtClean="0">
              <a:solidFill>
                <a:srgbClr val="DEA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</a:t>
            </a:r>
            <a:r>
              <a:rPr lang="en-US" sz="4000" b="1" dirty="0"/>
              <a:t>T</a:t>
            </a:r>
            <a:r>
              <a:rPr lang="en-US" sz="4000" b="1" dirty="0" smtClean="0"/>
              <a:t>raining Process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Control</a:t>
            </a:r>
            <a:r>
              <a:rPr lang="en-US" sz="3600" dirty="0" smtClean="0"/>
              <a:t> when </a:t>
            </a:r>
            <a:r>
              <a:rPr lang="en-US" sz="3600" b="1" dirty="0" smtClean="0">
                <a:solidFill>
                  <a:srgbClr val="00B050"/>
                </a:solidFill>
              </a:rPr>
              <a:t>self-control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8000"/>
                </a:solidFill>
              </a:rPr>
              <a:t>isn’t learned </a:t>
            </a:r>
            <a:r>
              <a:rPr lang="en-US" sz="3600" dirty="0" smtClean="0"/>
              <a:t>yet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Convince</a:t>
            </a:r>
            <a:r>
              <a:rPr lang="en-US" sz="3600" dirty="0" smtClean="0"/>
              <a:t> share </a:t>
            </a:r>
            <a:r>
              <a:rPr lang="en-US" sz="3600" b="1" dirty="0" smtClean="0">
                <a:solidFill>
                  <a:srgbClr val="0070C0"/>
                </a:solidFill>
              </a:rPr>
              <a:t>convictions</a:t>
            </a:r>
            <a:r>
              <a:rPr lang="en-US" sz="3600" dirty="0" smtClean="0"/>
              <a:t> with child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Constrain</a:t>
            </a:r>
            <a:r>
              <a:rPr lang="en-US" sz="3600" dirty="0" smtClean="0"/>
              <a:t> make opportunity to </a:t>
            </a:r>
            <a:r>
              <a:rPr lang="en-US" sz="3600" b="1" dirty="0" smtClean="0">
                <a:solidFill>
                  <a:srgbClr val="00B050"/>
                </a:solidFill>
              </a:rPr>
              <a:t>practice </a:t>
            </a:r>
            <a:r>
              <a:rPr lang="en-US" sz="3600" b="1" dirty="0" smtClean="0">
                <a:solidFill>
                  <a:srgbClr val="0070C0"/>
                </a:solidFill>
              </a:rPr>
              <a:t>instruction</a:t>
            </a:r>
            <a:r>
              <a:rPr lang="en-US" sz="3600" dirty="0" smtClean="0"/>
              <a:t>; make sure of follow-through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Confirm </a:t>
            </a:r>
            <a:r>
              <a:rPr lang="en-US" sz="3600" dirty="0" smtClean="0"/>
              <a:t>reinforce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right decisions </a:t>
            </a:r>
            <a:r>
              <a:rPr lang="en-US" sz="3600" dirty="0" smtClean="0"/>
              <a:t>(praise &amp; reward); give more opportunities to grow</a:t>
            </a:r>
          </a:p>
          <a:p>
            <a:pPr marL="0" indent="0" algn="ctr">
              <a:buNone/>
            </a:pPr>
            <a:r>
              <a:rPr lang="en-US" sz="3600" dirty="0" smtClean="0"/>
              <a:t>OR 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Correct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wrong decisions </a:t>
            </a:r>
            <a:r>
              <a:rPr lang="en-US" sz="3600" dirty="0" smtClean="0"/>
              <a:t>by </a:t>
            </a:r>
            <a:r>
              <a:rPr lang="en-US" sz="3600" b="1" dirty="0" smtClean="0">
                <a:solidFill>
                  <a:srgbClr val="7030A0"/>
                </a:solidFill>
              </a:rPr>
              <a:t>rebuke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B050"/>
                </a:solidFill>
              </a:rPr>
              <a:t>allowing consequences</a:t>
            </a:r>
            <a:r>
              <a:rPr lang="en-US" sz="3600" dirty="0" smtClean="0"/>
              <a:t>, or </a:t>
            </a:r>
            <a:r>
              <a:rPr lang="en-US" sz="3600" b="1" dirty="0" smtClean="0">
                <a:solidFill>
                  <a:srgbClr val="C00000"/>
                </a:solidFill>
              </a:rPr>
              <a:t>punishment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Essential Elements for Biblical Training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Time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Deut. 6:6-9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Word of God </a:t>
            </a:r>
            <a:r>
              <a:rPr lang="en-US" sz="3600" b="1" dirty="0" smtClean="0">
                <a:solidFill>
                  <a:srgbClr val="FF0000"/>
                </a:solidFill>
              </a:rPr>
              <a:t>Dt. 6:20-25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Good example </a:t>
            </a:r>
            <a:r>
              <a:rPr lang="en-US" sz="3600" dirty="0" smtClean="0"/>
              <a:t>of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obedience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Dt. 6:17-18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Diligence</a:t>
            </a:r>
            <a:r>
              <a:rPr lang="en-US" sz="3600" b="1" dirty="0" smtClean="0">
                <a:solidFill>
                  <a:srgbClr val="FF0000"/>
                </a:solidFill>
              </a:rPr>
              <a:t> Dt. 6:7 </a:t>
            </a:r>
            <a:r>
              <a:rPr lang="en-US" sz="3600" dirty="0" smtClean="0">
                <a:solidFill>
                  <a:srgbClr val="00B050"/>
                </a:solidFill>
              </a:rPr>
              <a:t>teach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up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=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quality time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Consistency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/>
              <a:t>between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words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/>
              <a:t>&amp;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deeds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Consistency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/>
              <a:t>between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words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/>
              <a:t>&amp;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reality </a:t>
            </a:r>
            <a:r>
              <a:rPr lang="en-US" sz="3600" b="1" dirty="0" smtClean="0">
                <a:solidFill>
                  <a:srgbClr val="FF0000"/>
                </a:solidFill>
              </a:rPr>
              <a:t>1Thess. 2:5</a:t>
            </a:r>
          </a:p>
          <a:p>
            <a:r>
              <a:rPr lang="en-US" sz="3600" dirty="0" smtClean="0"/>
              <a:t>Your child’s </a:t>
            </a:r>
            <a:r>
              <a:rPr lang="en-US" sz="3600" b="1" dirty="0" smtClean="0">
                <a:solidFill>
                  <a:srgbClr val="00B0F0"/>
                </a:solidFill>
              </a:rPr>
              <a:t>heart</a:t>
            </a:r>
            <a:r>
              <a:rPr lang="en-US" sz="3600" b="1" dirty="0" smtClean="0">
                <a:solidFill>
                  <a:srgbClr val="FF0000"/>
                </a:solidFill>
              </a:rPr>
              <a:t> Prov. 23:26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5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03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How to Get the Child to Give His Heart </a:t>
            </a:r>
            <a:r>
              <a:rPr lang="en-US" sz="4000" b="1" dirty="0" smtClean="0">
                <a:solidFill>
                  <a:srgbClr val="FF0000"/>
                </a:solidFill>
              </a:rPr>
              <a:t>Prov. 23:26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Time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Dt. 6:6-9 </a:t>
            </a:r>
            <a:r>
              <a:rPr lang="en-US" sz="3600" dirty="0" smtClean="0"/>
              <a:t>he knows your priorities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Dt. 6:7 </a:t>
            </a:r>
            <a:r>
              <a:rPr lang="en-US" sz="3600" dirty="0" smtClean="0">
                <a:solidFill>
                  <a:srgbClr val="00B050"/>
                </a:solidFill>
              </a:rPr>
              <a:t>show </a:t>
            </a:r>
            <a:r>
              <a:rPr lang="en-US" sz="3600" dirty="0" smtClean="0"/>
              <a:t>they are worth </a:t>
            </a:r>
            <a:r>
              <a:rPr lang="en-US" sz="3600" b="1" dirty="0" smtClean="0">
                <a:solidFill>
                  <a:srgbClr val="00B050"/>
                </a:solidFill>
              </a:rPr>
              <a:t>effort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Actions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/>
              <a:t>speak louder </a:t>
            </a:r>
            <a:r>
              <a:rPr lang="en-US" sz="3600" dirty="0" smtClean="0"/>
              <a:t>than</a:t>
            </a:r>
            <a:r>
              <a:rPr lang="en-US" sz="3600" b="1" dirty="0" smtClean="0">
                <a:solidFill>
                  <a:srgbClr val="0070C0"/>
                </a:solidFill>
              </a:rPr>
              <a:t> words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Heart </a:t>
            </a:r>
            <a:r>
              <a:rPr lang="en-US" sz="3600" b="1" dirty="0" smtClean="0"/>
              <a:t>is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the person </a:t>
            </a:r>
            <a:r>
              <a:rPr lang="en-US" sz="3600" b="1" dirty="0" smtClean="0">
                <a:solidFill>
                  <a:srgbClr val="FF0000"/>
                </a:solidFill>
              </a:rPr>
              <a:t>Prov. 23:7; 4:23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Problems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are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heart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problems</a:t>
            </a:r>
            <a:r>
              <a:rPr lang="en-US" sz="3600" b="1" dirty="0" smtClean="0">
                <a:solidFill>
                  <a:srgbClr val="FF0000"/>
                </a:solidFill>
              </a:rPr>
              <a:t> Matt. 15:18</a:t>
            </a:r>
          </a:p>
          <a:p>
            <a:r>
              <a:rPr lang="en-US" sz="3600" b="1" dirty="0" smtClean="0">
                <a:solidFill>
                  <a:srgbClr val="008000"/>
                </a:solidFill>
              </a:rPr>
              <a:t>Competition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for the </a:t>
            </a:r>
            <a:r>
              <a:rPr lang="en-US" sz="3600" b="1" dirty="0" smtClean="0">
                <a:solidFill>
                  <a:srgbClr val="00B0F0"/>
                </a:solidFill>
              </a:rPr>
              <a:t>heart</a:t>
            </a:r>
            <a:r>
              <a:rPr lang="en-US" sz="3600" b="1" dirty="0" smtClean="0">
                <a:solidFill>
                  <a:srgbClr val="FF0000"/>
                </a:solidFill>
              </a:rPr>
              <a:t> 1 Peter 2:11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made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the heart </a:t>
            </a:r>
            <a:r>
              <a:rPr lang="en-US" sz="3600" dirty="0" smtClean="0"/>
              <a:t>to be </a:t>
            </a:r>
            <a:r>
              <a:rPr lang="en-US" sz="3600" b="1" dirty="0" smtClean="0">
                <a:solidFill>
                  <a:srgbClr val="00B050"/>
                </a:solidFill>
              </a:rPr>
              <a:t>given 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70C0"/>
                </a:solidFill>
              </a:rPr>
              <a:t>parents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FF3399"/>
                </a:solidFill>
              </a:rPr>
              <a:t>wife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70C0"/>
                </a:solidFill>
              </a:rPr>
              <a:t>husband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B050"/>
                </a:solidFill>
              </a:rPr>
              <a:t>family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Malachi 4:6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Lk</a:t>
            </a:r>
            <a:r>
              <a:rPr lang="en-US" sz="3600" b="1" dirty="0" smtClean="0">
                <a:solidFill>
                  <a:srgbClr val="FF0000"/>
                </a:solidFill>
              </a:rPr>
              <a:t> 1:16-17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Matt. 3:2; Ac. 2:38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413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GOD’S PRINCIPLES  FOR PARENTING </vt:lpstr>
      <vt:lpstr>Goal Determines Method</vt:lpstr>
      <vt:lpstr>Goal Determines Method</vt:lpstr>
      <vt:lpstr>Goal Determines Method</vt:lpstr>
      <vt:lpstr>Goal Determines Method</vt:lpstr>
      <vt:lpstr>The Training Process</vt:lpstr>
      <vt:lpstr>Essential Elements for Biblical Training</vt:lpstr>
      <vt:lpstr>How to Get the Child to Give His Heart Prov. 23:26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PRINCIPLES  FOR PARENTING </dc:title>
  <dc:creator>James</dc:creator>
  <cp:lastModifiedBy>James</cp:lastModifiedBy>
  <cp:revision>15</cp:revision>
  <dcterms:created xsi:type="dcterms:W3CDTF">2015-12-13T04:35:40Z</dcterms:created>
  <dcterms:modified xsi:type="dcterms:W3CDTF">2015-12-13T06:25:45Z</dcterms:modified>
</cp:coreProperties>
</file>