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D6A88-7EFC-4D72-8039-217284DCFD0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196E1-646E-4E45-9597-F9F316B8BA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9B285-9575-4BC8-855F-1C379C32DCAE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9E0D1-2BCA-42C9-9E06-145CE5C706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Child Training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Constrain and Confirm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Child Training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Determined by the scriptural goal &amp; objectives</a:t>
            </a:r>
          </a:p>
          <a:p>
            <a:r>
              <a:rPr lang="en-US" dirty="0" smtClean="0"/>
              <a:t>God’s goal for everyone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12:5-11</a:t>
            </a:r>
          </a:p>
          <a:p>
            <a:r>
              <a:rPr lang="en-US" dirty="0" smtClean="0"/>
              <a:t>Goal: independent godliness (spiritual maturity)</a:t>
            </a:r>
          </a:p>
          <a:p>
            <a:r>
              <a:rPr lang="en-US" dirty="0" smtClean="0"/>
              <a:t>Objectives: (Positive vs. Negative)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Self-control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00FF00"/>
                </a:solidFill>
              </a:rPr>
              <a:t>Self-indulgence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Wisdom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00FF00"/>
                </a:solidFill>
              </a:rPr>
              <a:t>Foolishness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Responsibility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00FF00"/>
                </a:solidFill>
              </a:rPr>
              <a:t>Irresponsibility</a:t>
            </a:r>
          </a:p>
          <a:p>
            <a:r>
              <a:rPr lang="en-US" dirty="0" smtClean="0"/>
              <a:t>If the goal is to accept responsibility to choose to be godly, in submission to God’s wisdom, </a:t>
            </a:r>
            <a:r>
              <a:rPr lang="en-US" dirty="0" smtClean="0"/>
              <a:t>self-control…What </a:t>
            </a:r>
            <a:r>
              <a:rPr lang="en-US" dirty="0" smtClean="0"/>
              <a:t>is the method to achieve </a:t>
            </a:r>
            <a:r>
              <a:rPr lang="en-US" dirty="0" smtClean="0"/>
              <a:t>goal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Child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/>
              <a:t>You must </a:t>
            </a:r>
            <a:r>
              <a:rPr lang="en-US" dirty="0" smtClean="0">
                <a:solidFill>
                  <a:srgbClr val="00FF00"/>
                </a:solidFill>
              </a:rPr>
              <a:t>train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will</a:t>
            </a:r>
            <a:r>
              <a:rPr lang="en-US" dirty="0" smtClean="0"/>
              <a:t> of the child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Strong-willed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00FF00"/>
                </a:solidFill>
              </a:rPr>
              <a:t>self-willed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5:12-14</a:t>
            </a:r>
            <a:endParaRPr lang="en-US" dirty="0" smtClean="0"/>
          </a:p>
          <a:p>
            <a:r>
              <a:rPr lang="en-US" b="1" dirty="0" smtClean="0">
                <a:solidFill>
                  <a:srgbClr val="00FF00"/>
                </a:solidFill>
              </a:rPr>
              <a:t>Control</a:t>
            </a:r>
            <a:r>
              <a:rPr lang="en-US" dirty="0" smtClean="0"/>
              <a:t> esp. younger children who can’t control themselves yet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Convince </a:t>
            </a:r>
            <a:r>
              <a:rPr lang="en-US" dirty="0" smtClean="0"/>
              <a:t>be convinced &amp; teach the child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Constrain </a:t>
            </a:r>
            <a:r>
              <a:rPr lang="en-US" dirty="0" smtClean="0"/>
              <a:t>give opportunity to practice what he is taught; make sure he follows through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Confirm </a:t>
            </a:r>
            <a:r>
              <a:rPr lang="en-US" dirty="0" smtClean="0"/>
              <a:t>reinforce right decisions &amp; develop more opportunities for growth; allow wrong decisions to teach the child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Biblical Control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/>
              <a:t>Physical coercion, bribery, etc. may work short-term on behavior</a:t>
            </a:r>
          </a:p>
          <a:p>
            <a:r>
              <a:rPr lang="en-US" dirty="0" smtClean="0"/>
              <a:t>Emphasis is not on the external</a:t>
            </a:r>
          </a:p>
          <a:p>
            <a:r>
              <a:rPr lang="en-US" dirty="0" smtClean="0"/>
              <a:t>God gave authority to parents </a:t>
            </a:r>
            <a:r>
              <a:rPr lang="en-US" b="1" dirty="0" err="1" smtClean="0">
                <a:solidFill>
                  <a:srgbClr val="FF00FF"/>
                </a:solidFill>
              </a:rPr>
              <a:t>Ef</a:t>
            </a:r>
            <a:r>
              <a:rPr lang="en-US" b="1" dirty="0" smtClean="0">
                <a:solidFill>
                  <a:srgbClr val="FF00FF"/>
                </a:solidFill>
              </a:rPr>
              <a:t>. 6:1-4</a:t>
            </a:r>
          </a:p>
          <a:p>
            <a:r>
              <a:rPr lang="en-US" dirty="0" smtClean="0"/>
              <a:t>God gave control to the parents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Parental Control </a:t>
            </a:r>
            <a:r>
              <a:rPr lang="en-US" dirty="0" smtClean="0"/>
              <a:t>should become </a:t>
            </a:r>
            <a:r>
              <a:rPr lang="en-US" dirty="0" smtClean="0">
                <a:solidFill>
                  <a:srgbClr val="00B0F0"/>
                </a:solidFill>
              </a:rPr>
              <a:t>Self Control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Tyrannical</a:t>
            </a:r>
            <a:r>
              <a:rPr lang="en-US" dirty="0" smtClean="0">
                <a:solidFill>
                  <a:srgbClr val="00FF00"/>
                </a:solidFill>
              </a:rPr>
              <a:t> parenting -&gt; anger, discouragement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Negligent</a:t>
            </a:r>
            <a:r>
              <a:rPr lang="en-US" dirty="0" smtClean="0">
                <a:solidFill>
                  <a:srgbClr val="00FF00"/>
                </a:solidFill>
              </a:rPr>
              <a:t> parenting -&gt; same result</a:t>
            </a:r>
            <a:endParaRPr lang="en-US" dirty="0" smtClean="0">
              <a:solidFill>
                <a:srgbClr val="00FF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Biblical Control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>
                <a:solidFill>
                  <a:srgbClr val="69D8FF"/>
                </a:solidFill>
              </a:rPr>
              <a:t>The child must obey. Period.</a:t>
            </a:r>
          </a:p>
          <a:p>
            <a:r>
              <a:rPr lang="en-US" dirty="0" smtClean="0">
                <a:solidFill>
                  <a:srgbClr val="69D8FF"/>
                </a:solidFill>
              </a:rPr>
              <a:t>The child acts immediately upon calm instruction, the first time.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Aim for child’s respect, not affection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Authority must be taken back – not back and forth – make it permanently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Do not allow the child to argue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Do not misuse authority (i.e. bully them)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Do not try to be a “friend” in a way that lacks authority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Biblical Instruction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Instruction</a:t>
            </a:r>
            <a:r>
              <a:rPr lang="en-US" dirty="0" smtClean="0"/>
              <a:t> should become </a:t>
            </a:r>
            <a:r>
              <a:rPr lang="en-US" dirty="0" smtClean="0">
                <a:solidFill>
                  <a:srgbClr val="00B0F0"/>
                </a:solidFill>
              </a:rPr>
              <a:t>Insight </a:t>
            </a:r>
            <a:r>
              <a:rPr lang="en-US" b="1" dirty="0" smtClean="0">
                <a:solidFill>
                  <a:srgbClr val="FF00FF"/>
                </a:solidFill>
              </a:rPr>
              <a:t>Dt. 6:6-9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Consistency 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Within teaching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With other parent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With parental behavior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With reality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Coherent Reasons </a:t>
            </a:r>
            <a:r>
              <a:rPr lang="en-US" b="1" dirty="0" smtClean="0">
                <a:solidFill>
                  <a:srgbClr val="FF00FF"/>
                </a:solidFill>
              </a:rPr>
              <a:t>Dt. 6:20-25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God’s reasons to do what is right, how it is right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Constraining as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Discipline</a:t>
            </a:r>
            <a:r>
              <a:rPr lang="en-US" dirty="0" smtClean="0"/>
              <a:t> should become </a:t>
            </a:r>
            <a:r>
              <a:rPr lang="en-US" dirty="0" smtClean="0">
                <a:solidFill>
                  <a:srgbClr val="00B0F0"/>
                </a:solidFill>
              </a:rPr>
              <a:t>Self-discipline 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Child to tutor </a:t>
            </a:r>
            <a:r>
              <a:rPr lang="en-US" b="1" dirty="0" smtClean="0">
                <a:solidFill>
                  <a:srgbClr val="FF00FF"/>
                </a:solidFill>
              </a:rPr>
              <a:t>Gal. </a:t>
            </a:r>
            <a:r>
              <a:rPr lang="en-US" b="1" dirty="0" smtClean="0">
                <a:solidFill>
                  <a:srgbClr val="FF00FF"/>
                </a:solidFill>
              </a:rPr>
              <a:t>3:23-4:7 </a:t>
            </a:r>
            <a:r>
              <a:rPr lang="en-US" dirty="0" smtClean="0"/>
              <a:t>lower than slave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Disciple to master </a:t>
            </a:r>
            <a:r>
              <a:rPr lang="en-US" b="1" dirty="0" err="1" smtClean="0">
                <a:solidFill>
                  <a:srgbClr val="FF00FF"/>
                </a:solidFill>
              </a:rPr>
              <a:t>Jn</a:t>
            </a:r>
            <a:r>
              <a:rPr lang="en-US" b="1" dirty="0" smtClean="0">
                <a:solidFill>
                  <a:srgbClr val="FF00FF"/>
                </a:solidFill>
              </a:rPr>
              <a:t> 13:12-17 </a:t>
            </a:r>
          </a:p>
          <a:p>
            <a:r>
              <a:rPr lang="en-US" dirty="0" smtClean="0"/>
              <a:t>Example </a:t>
            </a:r>
            <a:r>
              <a:rPr lang="en-US" b="1" dirty="0" smtClean="0">
                <a:solidFill>
                  <a:srgbClr val="FF00FF"/>
                </a:solidFill>
              </a:rPr>
              <a:t>v.4-5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Instruction </a:t>
            </a:r>
            <a:r>
              <a:rPr lang="en-US" b="1" dirty="0" smtClean="0">
                <a:solidFill>
                  <a:srgbClr val="FF00FF"/>
                </a:solidFill>
              </a:rPr>
              <a:t>v.12-13,16 (6-11) </a:t>
            </a:r>
          </a:p>
          <a:p>
            <a:r>
              <a:rPr lang="en-US" dirty="0" smtClean="0"/>
              <a:t>Command </a:t>
            </a:r>
            <a:r>
              <a:rPr lang="en-US" b="1" dirty="0" smtClean="0">
                <a:solidFill>
                  <a:srgbClr val="FF00FF"/>
                </a:solidFill>
              </a:rPr>
              <a:t>v.14-15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Promise </a:t>
            </a:r>
            <a:r>
              <a:rPr lang="en-US" b="1" dirty="0" smtClean="0">
                <a:solidFill>
                  <a:srgbClr val="FF00FF"/>
                </a:solidFill>
              </a:rPr>
              <a:t>v.17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Let your words be few </a:t>
            </a:r>
            <a:r>
              <a:rPr lang="en-US" b="1" dirty="0" smtClean="0">
                <a:solidFill>
                  <a:srgbClr val="FF00FF"/>
                </a:solidFill>
              </a:rPr>
              <a:t>Eccl. 5:2 </a:t>
            </a:r>
            <a:r>
              <a:rPr lang="en-US" dirty="0" smtClean="0">
                <a:solidFill>
                  <a:srgbClr val="00FF00"/>
                </a:solidFill>
              </a:rPr>
              <a:t>(rules be few)</a:t>
            </a:r>
          </a:p>
          <a:p>
            <a:r>
              <a:rPr lang="en-US" dirty="0" smtClean="0"/>
              <a:t>Let your words be </a:t>
            </a:r>
            <a:r>
              <a:rPr lang="en-US" b="1" dirty="0" smtClean="0">
                <a:solidFill>
                  <a:srgbClr val="00B0F0"/>
                </a:solidFill>
              </a:rPr>
              <a:t>true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Matt. 5:37 </a:t>
            </a:r>
            <a:r>
              <a:rPr lang="en-US" dirty="0" smtClean="0">
                <a:solidFill>
                  <a:srgbClr val="00FF00"/>
                </a:solidFill>
              </a:rPr>
              <a:t>(enforced)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Constraining as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No rules </a:t>
            </a:r>
            <a:r>
              <a:rPr lang="en-US" dirty="0" smtClean="0"/>
              <a:t>- no training </a:t>
            </a:r>
            <a:r>
              <a:rPr lang="en-US" b="1" dirty="0" smtClean="0">
                <a:solidFill>
                  <a:srgbClr val="FF00FF"/>
                </a:solidFill>
              </a:rPr>
              <a:t>Pr 29:15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Too many rules </a:t>
            </a:r>
            <a:r>
              <a:rPr lang="en-US" dirty="0" smtClean="0"/>
              <a:t>- opportunities for inconsistency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Rebuke only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00B0F0"/>
                </a:solidFill>
              </a:rPr>
              <a:t>restraint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Sam. 2:22-23; 3:13</a:t>
            </a:r>
          </a:p>
          <a:p>
            <a:r>
              <a:rPr lang="en-US" dirty="0" smtClean="0"/>
              <a:t>Spanking?</a:t>
            </a:r>
            <a:r>
              <a:rPr lang="en-US" b="1" dirty="0" smtClean="0">
                <a:solidFill>
                  <a:srgbClr val="FF00FF"/>
                </a:solidFill>
              </a:rPr>
              <a:t> Pr 13:24 </a:t>
            </a:r>
            <a:r>
              <a:rPr lang="en-US" b="1" dirty="0" smtClean="0">
                <a:solidFill>
                  <a:srgbClr val="00B0F0"/>
                </a:solidFill>
              </a:rPr>
              <a:t>promptly</a:t>
            </a:r>
            <a:r>
              <a:rPr lang="en-US" b="1" dirty="0" smtClean="0">
                <a:solidFill>
                  <a:srgbClr val="FF00FF"/>
                </a:solidFill>
              </a:rPr>
              <a:t> Eccl. 8:11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Pr. 22:15 </a:t>
            </a:r>
            <a:r>
              <a:rPr lang="en-US" dirty="0" smtClean="0"/>
              <a:t>with </a:t>
            </a:r>
            <a:r>
              <a:rPr lang="en-US" b="1" dirty="0" smtClean="0">
                <a:solidFill>
                  <a:srgbClr val="00B0F0"/>
                </a:solidFill>
              </a:rPr>
              <a:t>instruction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Pr 23:13-14 </a:t>
            </a:r>
            <a:r>
              <a:rPr lang="en-US" dirty="0" smtClean="0"/>
              <a:t>with</a:t>
            </a:r>
            <a:r>
              <a:rPr lang="en-US" b="1" dirty="0" smtClean="0">
                <a:solidFill>
                  <a:srgbClr val="00B0F0"/>
                </a:solidFill>
              </a:rPr>
              <a:t> love </a:t>
            </a:r>
            <a:r>
              <a:rPr lang="en-US" dirty="0" smtClean="0"/>
              <a:t>for his soul</a:t>
            </a:r>
          </a:p>
          <a:p>
            <a:r>
              <a:rPr lang="en-US" dirty="0" smtClean="0"/>
              <a:t>Build up </a:t>
            </a:r>
            <a:r>
              <a:rPr lang="en-US" dirty="0" smtClean="0">
                <a:solidFill>
                  <a:srgbClr val="00B0F0"/>
                </a:solidFill>
              </a:rPr>
              <a:t>deposits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B0F0"/>
                </a:solidFill>
              </a:rPr>
              <a:t>emotional bank account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F0"/>
                </a:solidFill>
              </a:rPr>
              <a:t>EMB</a:t>
            </a:r>
            <a:r>
              <a:rPr lang="en-US" dirty="0" smtClean="0"/>
              <a:t>) before making </a:t>
            </a:r>
            <a:r>
              <a:rPr lang="en-US" dirty="0" smtClean="0">
                <a:solidFill>
                  <a:srgbClr val="00FF00"/>
                </a:solidFill>
              </a:rPr>
              <a:t>withdrawal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violating God’s rules, parents’ rules, any authority (not for accidents, ignorance, etc.)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Training by Confirming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If correction, explanatory rebuke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If consequences, explain cause &amp; effect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If punishment, gives meaning to discipline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If reward, gives meaning to accomplishment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If praise, builds esteem &amp; deposits in EMB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Outcome reinforces words 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Consistency &amp; confirmation builds trust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Consistency &amp; confirmation paves way for success next time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497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Child Training</vt:lpstr>
      <vt:lpstr>Child Training Method</vt:lpstr>
      <vt:lpstr>Child Training</vt:lpstr>
      <vt:lpstr>Biblical Control</vt:lpstr>
      <vt:lpstr>Biblical Control</vt:lpstr>
      <vt:lpstr>Biblical Instruction</vt:lpstr>
      <vt:lpstr>Constraining as Training</vt:lpstr>
      <vt:lpstr>Constraining as Training</vt:lpstr>
      <vt:lpstr>Training by Confirming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Hamilton</dc:creator>
  <cp:lastModifiedBy>James Hamilton</cp:lastModifiedBy>
  <cp:revision>30</cp:revision>
  <dcterms:created xsi:type="dcterms:W3CDTF">2012-05-19T03:52:30Z</dcterms:created>
  <dcterms:modified xsi:type="dcterms:W3CDTF">2012-05-20T04:12:46Z</dcterms:modified>
</cp:coreProperties>
</file>