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8FD11-9194-489F-AD65-E8857AD61319}" type="datetimeFigureOut">
              <a:rPr lang="en-US" smtClean="0"/>
              <a:pPr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07D3-3DA3-44A3-BE05-CC7195F53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8FD11-9194-489F-AD65-E8857AD61319}" type="datetimeFigureOut">
              <a:rPr lang="en-US" smtClean="0"/>
              <a:pPr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07D3-3DA3-44A3-BE05-CC7195F53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8FD11-9194-489F-AD65-E8857AD61319}" type="datetimeFigureOut">
              <a:rPr lang="en-US" smtClean="0"/>
              <a:pPr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07D3-3DA3-44A3-BE05-CC7195F53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8FD11-9194-489F-AD65-E8857AD61319}" type="datetimeFigureOut">
              <a:rPr lang="en-US" smtClean="0"/>
              <a:pPr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07D3-3DA3-44A3-BE05-CC7195F53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8FD11-9194-489F-AD65-E8857AD61319}" type="datetimeFigureOut">
              <a:rPr lang="en-US" smtClean="0"/>
              <a:pPr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07D3-3DA3-44A3-BE05-CC7195F53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8FD11-9194-489F-AD65-E8857AD61319}" type="datetimeFigureOut">
              <a:rPr lang="en-US" smtClean="0"/>
              <a:pPr/>
              <a:t>12/20/2015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07D3-3DA3-44A3-BE05-CC7195F53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8FD11-9194-489F-AD65-E8857AD61319}" type="datetimeFigureOut">
              <a:rPr lang="en-US" smtClean="0"/>
              <a:pPr/>
              <a:t>12/20/2015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07D3-3DA3-44A3-BE05-CC7195F53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8FD11-9194-489F-AD65-E8857AD61319}" type="datetimeFigureOut">
              <a:rPr lang="en-US" smtClean="0"/>
              <a:pPr/>
              <a:t>12/20/2015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07D3-3DA3-44A3-BE05-CC7195F53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8FD11-9194-489F-AD65-E8857AD61319}" type="datetimeFigureOut">
              <a:rPr lang="en-US" smtClean="0"/>
              <a:pPr/>
              <a:t>12/20/2015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07D3-3DA3-44A3-BE05-CC7195F53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8FD11-9194-489F-AD65-E8857AD61319}" type="datetimeFigureOut">
              <a:rPr lang="en-US" smtClean="0"/>
              <a:pPr/>
              <a:t>12/20/2015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07D3-3DA3-44A3-BE05-CC7195F53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8FD11-9194-489F-AD65-E8857AD61319}" type="datetimeFigureOut">
              <a:rPr lang="en-US" smtClean="0"/>
              <a:pPr/>
              <a:t>12/20/2015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307D3-3DA3-44A3-BE05-CC7195F53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8FD11-9194-489F-AD65-E8857AD61319}" type="datetimeFigureOut">
              <a:rPr lang="en-US" smtClean="0"/>
              <a:pPr/>
              <a:t>12/20/2015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307D3-3DA3-44A3-BE05-CC7195F53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CHILD TRAINING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BIBLICAL INSTRUCTION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DEUTERONOMY 6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Biblical Instruction</a:t>
            </a:r>
            <a:r>
              <a:rPr lang="en-US" sz="4000" b="1" dirty="0" smtClean="0"/>
              <a:t>: Need for </a:t>
            </a:r>
            <a:r>
              <a:rPr lang="en-US" sz="4000" b="1" dirty="0" smtClean="0">
                <a:solidFill>
                  <a:srgbClr val="0070C0"/>
                </a:solidFill>
              </a:rPr>
              <a:t>Coherence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867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How God wants parents to teach children </a:t>
            </a:r>
            <a:r>
              <a:rPr lang="en-US" sz="3600" b="1" dirty="0" smtClean="0">
                <a:solidFill>
                  <a:srgbClr val="FF0000"/>
                </a:solidFill>
              </a:rPr>
              <a:t>Deut. 6:20-25</a:t>
            </a:r>
          </a:p>
          <a:p>
            <a:r>
              <a:rPr lang="en-US" sz="3600" i="1" dirty="0" smtClean="0">
                <a:solidFill>
                  <a:srgbClr val="002060"/>
                </a:solidFill>
              </a:rPr>
              <a:t>“Why?” </a:t>
            </a:r>
            <a:r>
              <a:rPr lang="en-US" sz="3600" dirty="0" smtClean="0">
                <a:solidFill>
                  <a:srgbClr val="C00000"/>
                </a:solidFill>
              </a:rPr>
              <a:t>Not</a:t>
            </a:r>
            <a:r>
              <a:rPr lang="en-US" sz="3600" dirty="0" smtClean="0"/>
              <a:t> as a demand</a:t>
            </a:r>
          </a:p>
          <a:p>
            <a:r>
              <a:rPr lang="en-US" sz="3600" dirty="0" smtClean="0"/>
              <a:t>Jesus did not do miracles on demand</a:t>
            </a:r>
          </a:p>
          <a:p>
            <a:r>
              <a:rPr lang="en-US" sz="3600" dirty="0" smtClean="0"/>
              <a:t>Still must </a:t>
            </a:r>
            <a:r>
              <a:rPr lang="en-US" sz="3600" b="1" dirty="0" smtClean="0">
                <a:solidFill>
                  <a:srgbClr val="33CC33"/>
                </a:solidFill>
              </a:rPr>
              <a:t>submit</a:t>
            </a:r>
            <a:r>
              <a:rPr lang="en-US" sz="3600" dirty="0" smtClean="0"/>
              <a:t> to </a:t>
            </a:r>
            <a:r>
              <a:rPr lang="en-US" sz="3600" b="1" dirty="0" smtClean="0">
                <a:solidFill>
                  <a:srgbClr val="7030A0"/>
                </a:solidFill>
              </a:rPr>
              <a:t>authority</a:t>
            </a:r>
            <a:r>
              <a:rPr lang="en-US" sz="3600" dirty="0" smtClean="0"/>
              <a:t> rather than </a:t>
            </a:r>
            <a:r>
              <a:rPr lang="en-US" sz="3600" b="1" dirty="0" smtClean="0">
                <a:solidFill>
                  <a:srgbClr val="0070C0"/>
                </a:solidFill>
              </a:rPr>
              <a:t>logic</a:t>
            </a:r>
          </a:p>
          <a:p>
            <a:r>
              <a:rPr lang="en-US" sz="3600" dirty="0" smtClean="0"/>
              <a:t>However, children need </a:t>
            </a:r>
            <a:r>
              <a:rPr lang="en-US" sz="3600" b="1" dirty="0" smtClean="0">
                <a:solidFill>
                  <a:srgbClr val="0070C0"/>
                </a:solidFill>
              </a:rPr>
              <a:t>reasons</a:t>
            </a:r>
            <a:r>
              <a:rPr lang="en-US" sz="3600" dirty="0" smtClean="0"/>
              <a:t> to </a:t>
            </a:r>
            <a:r>
              <a:rPr lang="en-US" sz="3600" b="1" dirty="0" smtClean="0">
                <a:solidFill>
                  <a:srgbClr val="33CC33"/>
                </a:solidFill>
              </a:rPr>
              <a:t>educate</a:t>
            </a:r>
            <a:r>
              <a:rPr lang="en-US" sz="3600" dirty="0" smtClean="0"/>
              <a:t> the </a:t>
            </a:r>
            <a:r>
              <a:rPr lang="en-US" sz="3600" b="1" dirty="0" smtClean="0">
                <a:solidFill>
                  <a:srgbClr val="00B0F0"/>
                </a:solidFill>
              </a:rPr>
              <a:t>will</a:t>
            </a:r>
          </a:p>
          <a:p>
            <a:r>
              <a:rPr lang="en-US" sz="3600" dirty="0" smtClean="0"/>
              <a:t>How </a:t>
            </a:r>
            <a:r>
              <a:rPr lang="en-US" sz="3600" b="1" dirty="0" smtClean="0">
                <a:solidFill>
                  <a:srgbClr val="00B0F0"/>
                </a:solidFill>
              </a:rPr>
              <a:t>God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33CC33"/>
                </a:solidFill>
              </a:rPr>
              <a:t>teaches</a:t>
            </a:r>
            <a:r>
              <a:rPr lang="en-US" sz="3600" dirty="0" smtClean="0"/>
              <a:t> us </a:t>
            </a:r>
            <a:r>
              <a:rPr lang="en-US" sz="3600" b="1" dirty="0" smtClean="0">
                <a:solidFill>
                  <a:srgbClr val="FF0000"/>
                </a:solidFill>
              </a:rPr>
              <a:t>Deut. 30:11-20</a:t>
            </a:r>
          </a:p>
          <a:p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Biblical Instruction</a:t>
            </a:r>
            <a:r>
              <a:rPr lang="en-US" sz="4000" b="1" dirty="0" smtClean="0"/>
              <a:t>: Need for </a:t>
            </a:r>
            <a:r>
              <a:rPr lang="en-US" sz="4000" b="1" dirty="0" smtClean="0">
                <a:solidFill>
                  <a:srgbClr val="0070C0"/>
                </a:solidFill>
              </a:rPr>
              <a:t>Coherence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8674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Instruction</a:t>
            </a:r>
            <a:r>
              <a:rPr lang="en-US" sz="3600" dirty="0" smtClean="0"/>
              <a:t> should include </a:t>
            </a:r>
            <a:r>
              <a:rPr lang="en-US" sz="3600" b="1" dirty="0" smtClean="0">
                <a:solidFill>
                  <a:srgbClr val="0070C0"/>
                </a:solidFill>
              </a:rPr>
              <a:t>reasons</a:t>
            </a:r>
            <a:r>
              <a:rPr lang="en-US" sz="3600" dirty="0" smtClean="0"/>
              <a:t> for </a:t>
            </a:r>
            <a:r>
              <a:rPr lang="en-US" sz="3600" dirty="0" smtClean="0">
                <a:solidFill>
                  <a:srgbClr val="33CC33"/>
                </a:solidFill>
              </a:rPr>
              <a:t>child’s age </a:t>
            </a:r>
            <a:r>
              <a:rPr lang="en-US" sz="3600" dirty="0" smtClean="0"/>
              <a:t>to </a:t>
            </a:r>
            <a:r>
              <a:rPr lang="en-US" sz="3600" b="1" dirty="0" smtClean="0">
                <a:solidFill>
                  <a:srgbClr val="33CC33"/>
                </a:solidFill>
              </a:rPr>
              <a:t>understand</a:t>
            </a:r>
          </a:p>
          <a:p>
            <a:r>
              <a:rPr lang="en-US" sz="3600" dirty="0" smtClean="0"/>
              <a:t>Engender </a:t>
            </a:r>
            <a:r>
              <a:rPr lang="en-US" sz="3600" b="1" dirty="0" smtClean="0">
                <a:solidFill>
                  <a:srgbClr val="0070C0"/>
                </a:solidFill>
              </a:rPr>
              <a:t>trust</a:t>
            </a:r>
            <a:r>
              <a:rPr lang="en-US" sz="3600" dirty="0" smtClean="0"/>
              <a:t> in the </a:t>
            </a:r>
            <a:r>
              <a:rPr lang="en-US" sz="3600" b="1" dirty="0" smtClean="0">
                <a:solidFill>
                  <a:srgbClr val="00B0F0"/>
                </a:solidFill>
              </a:rPr>
              <a:t>principle</a:t>
            </a:r>
            <a:r>
              <a:rPr lang="en-US" sz="3600" dirty="0" smtClean="0"/>
              <a:t> &amp; </a:t>
            </a:r>
            <a:r>
              <a:rPr lang="en-US" sz="3600" b="1" dirty="0" smtClean="0">
                <a:solidFill>
                  <a:srgbClr val="0070C0"/>
                </a:solidFill>
              </a:rPr>
              <a:t>parent</a:t>
            </a:r>
          </a:p>
          <a:p>
            <a:r>
              <a:rPr lang="en-US" sz="3600" dirty="0" smtClean="0"/>
              <a:t>Demonstrate the development of </a:t>
            </a:r>
            <a:r>
              <a:rPr lang="en-US" sz="3600" b="1" dirty="0" smtClean="0">
                <a:solidFill>
                  <a:srgbClr val="00B0F0"/>
                </a:solidFill>
              </a:rPr>
              <a:t>wisdom</a:t>
            </a:r>
          </a:p>
          <a:p>
            <a:r>
              <a:rPr lang="en-US" sz="3600" dirty="0" smtClean="0">
                <a:solidFill>
                  <a:srgbClr val="33CC33"/>
                </a:solidFill>
              </a:rPr>
              <a:t>Show </a:t>
            </a:r>
            <a:r>
              <a:rPr lang="en-US" sz="3600" b="1" dirty="0" smtClean="0">
                <a:solidFill>
                  <a:srgbClr val="00B0F0"/>
                </a:solidFill>
              </a:rPr>
              <a:t>how</a:t>
            </a:r>
            <a:r>
              <a:rPr lang="en-US" sz="3600" dirty="0" smtClean="0">
                <a:solidFill>
                  <a:srgbClr val="33CC33"/>
                </a:solidFill>
              </a:rPr>
              <a:t> </a:t>
            </a:r>
            <a:r>
              <a:rPr lang="en-US" sz="3600" dirty="0" smtClean="0"/>
              <a:t>to </a:t>
            </a:r>
            <a:r>
              <a:rPr lang="en-US" sz="3600" b="1" dirty="0" smtClean="0">
                <a:solidFill>
                  <a:srgbClr val="00B0F0"/>
                </a:solidFill>
              </a:rPr>
              <a:t>make decisions</a:t>
            </a:r>
          </a:p>
          <a:p>
            <a:r>
              <a:rPr lang="en-US" sz="3600" dirty="0" smtClean="0"/>
              <a:t>Can’t explain everything (</a:t>
            </a:r>
            <a:r>
              <a:rPr lang="en-US" sz="3600" b="1" dirty="0" smtClean="0">
                <a:solidFill>
                  <a:srgbClr val="0070C0"/>
                </a:solidFill>
              </a:rPr>
              <a:t>faith</a:t>
            </a:r>
            <a:r>
              <a:rPr lang="en-US" sz="3600" dirty="0" smtClean="0"/>
              <a:t>)</a:t>
            </a:r>
            <a:r>
              <a:rPr lang="en-US" sz="3600" dirty="0" smtClean="0">
                <a:solidFill>
                  <a:srgbClr val="FF00FF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Deut. 29:29</a:t>
            </a:r>
          </a:p>
          <a:p>
            <a:r>
              <a:rPr lang="en-US" sz="3600" dirty="0" smtClean="0"/>
              <a:t>Job didn’t get an explanation he wanted</a:t>
            </a:r>
          </a:p>
          <a:p>
            <a:r>
              <a:rPr lang="en-US" sz="3600" dirty="0" smtClean="0"/>
              <a:t>We can </a:t>
            </a:r>
            <a:r>
              <a:rPr lang="en-US" sz="3600" b="1" dirty="0" smtClean="0">
                <a:solidFill>
                  <a:srgbClr val="0070C0"/>
                </a:solidFill>
              </a:rPr>
              <a:t>trust</a:t>
            </a:r>
            <a:r>
              <a:rPr lang="en-US" sz="3600" dirty="0" smtClean="0"/>
              <a:t> in </a:t>
            </a:r>
            <a:r>
              <a:rPr lang="en-US" sz="3600" b="1" dirty="0" smtClean="0">
                <a:solidFill>
                  <a:srgbClr val="00B0F0"/>
                </a:solidFill>
              </a:rPr>
              <a:t>God’s love </a:t>
            </a:r>
            <a:r>
              <a:rPr lang="en-US" sz="3600" b="1" dirty="0" smtClean="0">
                <a:solidFill>
                  <a:srgbClr val="FF0000"/>
                </a:solidFill>
              </a:rPr>
              <a:t>Rom. 10:9</a:t>
            </a:r>
            <a:r>
              <a:rPr lang="en-US" sz="3600" b="1" smtClean="0">
                <a:solidFill>
                  <a:srgbClr val="FF0000"/>
                </a:solidFill>
              </a:rPr>
              <a:t>, </a:t>
            </a:r>
            <a:r>
              <a:rPr lang="en-US" sz="3600" b="1" smtClean="0">
                <a:solidFill>
                  <a:srgbClr val="FF0000"/>
                </a:solidFill>
              </a:rPr>
              <a:t>Acts </a:t>
            </a:r>
            <a:r>
              <a:rPr lang="en-US" sz="3600" b="1" dirty="0" smtClean="0">
                <a:solidFill>
                  <a:srgbClr val="FF0000"/>
                </a:solidFill>
              </a:rPr>
              <a:t>2:38</a:t>
            </a:r>
            <a:endParaRPr lang="en-US" sz="36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Child Training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715000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God’s</a:t>
            </a:r>
            <a:r>
              <a:rPr lang="en-US" dirty="0" smtClean="0"/>
              <a:t> Goal: </a:t>
            </a:r>
            <a:r>
              <a:rPr lang="en-US" b="1" dirty="0" smtClean="0">
                <a:solidFill>
                  <a:srgbClr val="33CC33"/>
                </a:solidFill>
              </a:rPr>
              <a:t>independent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B0F0"/>
                </a:solidFill>
              </a:rPr>
              <a:t>godliness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Heb. 12:9-11</a:t>
            </a:r>
          </a:p>
          <a:p>
            <a:r>
              <a:rPr lang="en-US" dirty="0" smtClean="0"/>
              <a:t>Objectives: </a:t>
            </a:r>
            <a:r>
              <a:rPr lang="en-US" b="1" dirty="0" smtClean="0">
                <a:solidFill>
                  <a:srgbClr val="00B0F0"/>
                </a:solidFill>
              </a:rPr>
              <a:t>wisdom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7030A0"/>
                </a:solidFill>
              </a:rPr>
              <a:t>responsibility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self</a:t>
            </a:r>
            <a:r>
              <a:rPr lang="en-US" dirty="0" smtClean="0"/>
              <a:t>-</a:t>
            </a:r>
            <a:r>
              <a:rPr lang="en-US" b="1" dirty="0" smtClean="0">
                <a:solidFill>
                  <a:srgbClr val="33CC33"/>
                </a:solidFill>
              </a:rPr>
              <a:t>control</a:t>
            </a:r>
          </a:p>
          <a:p>
            <a:r>
              <a:rPr lang="en-US" dirty="0" smtClean="0"/>
              <a:t>Method: </a:t>
            </a:r>
            <a:r>
              <a:rPr lang="en-US" b="1" dirty="0" smtClean="0">
                <a:solidFill>
                  <a:srgbClr val="33CC33"/>
                </a:solidFill>
              </a:rPr>
              <a:t>train</a:t>
            </a:r>
            <a:r>
              <a:rPr lang="en-US" dirty="0" smtClean="0"/>
              <a:t> the </a:t>
            </a:r>
            <a:r>
              <a:rPr lang="en-US" b="1" dirty="0" smtClean="0">
                <a:solidFill>
                  <a:srgbClr val="0070C0"/>
                </a:solidFill>
              </a:rPr>
              <a:t>will</a:t>
            </a:r>
            <a:r>
              <a:rPr lang="en-US" dirty="0" smtClean="0"/>
              <a:t> of the child</a:t>
            </a:r>
          </a:p>
          <a:p>
            <a:r>
              <a:rPr lang="en-US" dirty="0" smtClean="0"/>
              <a:t>Need the </a:t>
            </a:r>
            <a:r>
              <a:rPr lang="en-US" b="1" dirty="0" smtClean="0">
                <a:solidFill>
                  <a:srgbClr val="00B0F0"/>
                </a:solidFill>
              </a:rPr>
              <a:t>heart</a:t>
            </a:r>
            <a:r>
              <a:rPr lang="en-US" dirty="0" smtClean="0"/>
              <a:t> of a child to </a:t>
            </a:r>
            <a:r>
              <a:rPr lang="en-US" b="1" dirty="0" smtClean="0">
                <a:solidFill>
                  <a:srgbClr val="33CC33"/>
                </a:solidFill>
              </a:rPr>
              <a:t>listen</a:t>
            </a:r>
            <a:r>
              <a:rPr lang="en-US" dirty="0" smtClean="0"/>
              <a:t> (God’s design)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Instructing</a:t>
            </a:r>
            <a:r>
              <a:rPr lang="en-US" dirty="0" smtClean="0"/>
              <a:t>, giving chances to </a:t>
            </a:r>
            <a:r>
              <a:rPr lang="en-US" dirty="0" smtClean="0">
                <a:solidFill>
                  <a:srgbClr val="33CC33"/>
                </a:solidFill>
              </a:rPr>
              <a:t>apply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7030A0"/>
                </a:solidFill>
              </a:rPr>
              <a:t>confirming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33CC33"/>
                </a:solidFill>
              </a:rPr>
              <a:t>good behavior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F0"/>
                </a:solidFill>
              </a:rPr>
              <a:t>responsibility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Parental control </a:t>
            </a:r>
            <a:r>
              <a:rPr lang="en-US" dirty="0" smtClean="0"/>
              <a:t>needed until </a:t>
            </a:r>
            <a:r>
              <a:rPr lang="en-US" b="1" dirty="0" smtClean="0">
                <a:solidFill>
                  <a:srgbClr val="00B0F0"/>
                </a:solidFill>
              </a:rPr>
              <a:t>godly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B0F0"/>
                </a:solidFill>
              </a:rPr>
              <a:t>self-control</a:t>
            </a:r>
            <a:r>
              <a:rPr lang="en-US" dirty="0" smtClean="0"/>
              <a:t> rules the child</a:t>
            </a:r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00B0F0"/>
                </a:solidFill>
              </a:rPr>
              <a:t>will</a:t>
            </a:r>
            <a:r>
              <a:rPr lang="en-US" dirty="0" smtClean="0"/>
              <a:t> needs to be </a:t>
            </a:r>
            <a:r>
              <a:rPr lang="en-US" b="1" dirty="0" smtClean="0">
                <a:solidFill>
                  <a:srgbClr val="33CC33"/>
                </a:solidFill>
              </a:rPr>
              <a:t>instructed</a:t>
            </a:r>
            <a:r>
              <a:rPr lang="en-US" dirty="0" smtClean="0"/>
              <a:t> to choose right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Deut. 6:4-9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867400"/>
          </a:xfrm>
        </p:spPr>
        <p:txBody>
          <a:bodyPr>
            <a:noAutofit/>
          </a:bodyPr>
          <a:lstStyle/>
          <a:p>
            <a:r>
              <a:rPr lang="en-US" sz="3400" b="1" dirty="0" smtClean="0">
                <a:solidFill>
                  <a:srgbClr val="0070C0"/>
                </a:solidFill>
              </a:rPr>
              <a:t>Time</a:t>
            </a:r>
            <a:r>
              <a:rPr lang="en-US" sz="3400" dirty="0" smtClean="0"/>
              <a:t> is required</a:t>
            </a:r>
          </a:p>
          <a:p>
            <a:r>
              <a:rPr lang="en-US" sz="3400" dirty="0" smtClean="0"/>
              <a:t>Not just time</a:t>
            </a:r>
          </a:p>
          <a:p>
            <a:r>
              <a:rPr lang="en-US" sz="3400" b="1" dirty="0" smtClean="0">
                <a:solidFill>
                  <a:srgbClr val="33CC33"/>
                </a:solidFill>
              </a:rPr>
              <a:t>How</a:t>
            </a:r>
            <a:r>
              <a:rPr lang="en-US" sz="3400" dirty="0" smtClean="0"/>
              <a:t> is the time used?</a:t>
            </a:r>
          </a:p>
          <a:p>
            <a:r>
              <a:rPr lang="en-US" sz="3400" dirty="0" smtClean="0"/>
              <a:t>Like </a:t>
            </a:r>
            <a:r>
              <a:rPr lang="en-US" sz="3400" b="1" dirty="0" smtClean="0">
                <a:solidFill>
                  <a:srgbClr val="0070C0"/>
                </a:solidFill>
              </a:rPr>
              <a:t>spiritual family </a:t>
            </a:r>
            <a:r>
              <a:rPr lang="en-US" sz="3400" dirty="0" smtClean="0"/>
              <a:t>time </a:t>
            </a:r>
            <a:r>
              <a:rPr lang="en-US" sz="3400" b="1" dirty="0" smtClean="0">
                <a:solidFill>
                  <a:srgbClr val="FF0000"/>
                </a:solidFill>
              </a:rPr>
              <a:t>Heb. 10:24-25</a:t>
            </a:r>
          </a:p>
          <a:p>
            <a:r>
              <a:rPr lang="en-US" sz="3400" dirty="0" smtClean="0">
                <a:solidFill>
                  <a:srgbClr val="33CC33"/>
                </a:solidFill>
              </a:rPr>
              <a:t>Assembling</a:t>
            </a:r>
            <a:r>
              <a:rPr lang="en-US" sz="3400" dirty="0" smtClean="0"/>
              <a:t> </a:t>
            </a:r>
            <a:r>
              <a:rPr lang="en-US" sz="3400" dirty="0" smtClean="0">
                <a:solidFill>
                  <a:srgbClr val="C00000"/>
                </a:solidFill>
              </a:rPr>
              <a:t>without</a:t>
            </a:r>
            <a:r>
              <a:rPr lang="en-US" sz="3400" dirty="0" smtClean="0"/>
              <a:t> </a:t>
            </a:r>
            <a:r>
              <a:rPr lang="en-US" sz="3400" b="1" dirty="0" smtClean="0">
                <a:solidFill>
                  <a:srgbClr val="0070C0"/>
                </a:solidFill>
              </a:rPr>
              <a:t>exhorting</a:t>
            </a:r>
            <a:r>
              <a:rPr lang="en-US" sz="3400" dirty="0" smtClean="0"/>
              <a:t> is </a:t>
            </a:r>
            <a:r>
              <a:rPr lang="en-US" sz="3400" dirty="0" smtClean="0">
                <a:solidFill>
                  <a:srgbClr val="0070C0"/>
                </a:solidFill>
              </a:rPr>
              <a:t>time</a:t>
            </a:r>
            <a:r>
              <a:rPr lang="en-US" sz="3400" dirty="0" smtClean="0"/>
              <a:t> </a:t>
            </a:r>
            <a:r>
              <a:rPr lang="en-US" sz="3400" dirty="0" smtClean="0">
                <a:solidFill>
                  <a:srgbClr val="C00000"/>
                </a:solidFill>
              </a:rPr>
              <a:t>wasted</a:t>
            </a:r>
          </a:p>
          <a:p>
            <a:r>
              <a:rPr lang="en-US" sz="3400" dirty="0" smtClean="0">
                <a:solidFill>
                  <a:srgbClr val="C00000"/>
                </a:solidFill>
              </a:rPr>
              <a:t>Not </a:t>
            </a:r>
            <a:r>
              <a:rPr lang="en-US" sz="3400" dirty="0" smtClean="0">
                <a:solidFill>
                  <a:srgbClr val="33CC33"/>
                </a:solidFill>
              </a:rPr>
              <a:t>assembling</a:t>
            </a:r>
            <a:r>
              <a:rPr lang="en-US" sz="3400" dirty="0" smtClean="0">
                <a:solidFill>
                  <a:srgbClr val="C00000"/>
                </a:solidFill>
              </a:rPr>
              <a:t> </a:t>
            </a:r>
            <a:r>
              <a:rPr lang="en-US" sz="3400" dirty="0" smtClean="0"/>
              <a:t>also </a:t>
            </a:r>
            <a:r>
              <a:rPr lang="en-US" sz="3400" dirty="0" smtClean="0">
                <a:solidFill>
                  <a:srgbClr val="0070C0"/>
                </a:solidFill>
              </a:rPr>
              <a:t>time</a:t>
            </a:r>
            <a:r>
              <a:rPr lang="en-US" sz="3400" dirty="0" smtClean="0">
                <a:solidFill>
                  <a:srgbClr val="C00000"/>
                </a:solidFill>
              </a:rPr>
              <a:t> wasted </a:t>
            </a:r>
          </a:p>
          <a:p>
            <a:r>
              <a:rPr lang="en-US" sz="3400" dirty="0" smtClean="0"/>
              <a:t>Time </a:t>
            </a:r>
            <a:r>
              <a:rPr lang="en-US" sz="3400" dirty="0" smtClean="0">
                <a:solidFill>
                  <a:srgbClr val="C00000"/>
                </a:solidFill>
              </a:rPr>
              <a:t>without</a:t>
            </a:r>
            <a:r>
              <a:rPr lang="en-US" sz="3400" dirty="0" smtClean="0"/>
              <a:t> </a:t>
            </a:r>
            <a:r>
              <a:rPr lang="en-US" sz="3400" dirty="0" smtClean="0">
                <a:solidFill>
                  <a:srgbClr val="0070C0"/>
                </a:solidFill>
              </a:rPr>
              <a:t>instruction</a:t>
            </a:r>
            <a:r>
              <a:rPr lang="en-US" sz="3400" dirty="0" smtClean="0"/>
              <a:t> is </a:t>
            </a:r>
            <a:r>
              <a:rPr lang="en-US" sz="3400" dirty="0" smtClean="0">
                <a:solidFill>
                  <a:srgbClr val="0070C0"/>
                </a:solidFill>
              </a:rPr>
              <a:t>time</a:t>
            </a:r>
            <a:r>
              <a:rPr lang="en-US" sz="3400" dirty="0" smtClean="0"/>
              <a:t> </a:t>
            </a:r>
            <a:r>
              <a:rPr lang="en-US" sz="3400" dirty="0" smtClean="0">
                <a:solidFill>
                  <a:srgbClr val="C00000"/>
                </a:solidFill>
              </a:rPr>
              <a:t>wasted</a:t>
            </a:r>
            <a:r>
              <a:rPr lang="en-US" sz="3400" dirty="0" smtClean="0"/>
              <a:t> </a:t>
            </a:r>
            <a:r>
              <a:rPr lang="en-US" sz="3400" b="1" dirty="0" err="1" smtClean="0">
                <a:solidFill>
                  <a:srgbClr val="FF0000"/>
                </a:solidFill>
              </a:rPr>
              <a:t>Ef</a:t>
            </a:r>
            <a:r>
              <a:rPr lang="en-US" sz="3400" b="1" dirty="0" smtClean="0">
                <a:solidFill>
                  <a:srgbClr val="FF0000"/>
                </a:solidFill>
              </a:rPr>
              <a:t>. 6:4</a:t>
            </a:r>
          </a:p>
          <a:p>
            <a:r>
              <a:rPr lang="en-US" sz="3400" b="1" dirty="0" smtClean="0">
                <a:solidFill>
                  <a:srgbClr val="0070C0"/>
                </a:solidFill>
              </a:rPr>
              <a:t>Constant instruction </a:t>
            </a:r>
            <a:r>
              <a:rPr lang="en-US" sz="3400" dirty="0" smtClean="0"/>
              <a:t>in </a:t>
            </a:r>
            <a:r>
              <a:rPr lang="en-US" sz="3400" dirty="0" smtClean="0">
                <a:solidFill>
                  <a:srgbClr val="00B0F0"/>
                </a:solidFill>
              </a:rPr>
              <a:t>God’s word </a:t>
            </a:r>
            <a:r>
              <a:rPr lang="en-US" sz="3400" dirty="0" smtClean="0"/>
              <a:t>(like the church)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Deut. 6:4-9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867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Should not be overtly “preachy”</a:t>
            </a:r>
          </a:p>
          <a:p>
            <a:r>
              <a:rPr lang="en-US" sz="3600" dirty="0" smtClean="0"/>
              <a:t>In natural course in </a:t>
            </a:r>
            <a:r>
              <a:rPr lang="en-US" sz="3600" dirty="0" smtClean="0">
                <a:solidFill>
                  <a:srgbClr val="33CC33"/>
                </a:solidFill>
              </a:rPr>
              <a:t>everyday activities</a:t>
            </a:r>
          </a:p>
          <a:p>
            <a:r>
              <a:rPr lang="en-US" sz="3600" dirty="0" smtClean="0"/>
              <a:t>Teaches </a:t>
            </a:r>
            <a:r>
              <a:rPr lang="en-US" sz="3600" b="1" dirty="0" smtClean="0">
                <a:solidFill>
                  <a:srgbClr val="33CC33"/>
                </a:solidFill>
              </a:rPr>
              <a:t>relevance</a:t>
            </a:r>
            <a:r>
              <a:rPr lang="en-US" sz="3600" dirty="0" smtClean="0"/>
              <a:t> of </a:t>
            </a:r>
            <a:r>
              <a:rPr lang="en-US" sz="3600" b="1" dirty="0" smtClean="0">
                <a:solidFill>
                  <a:srgbClr val="0070C0"/>
                </a:solidFill>
              </a:rPr>
              <a:t>scripture</a:t>
            </a:r>
          </a:p>
          <a:p>
            <a:r>
              <a:rPr lang="en-US" sz="3600" dirty="0" smtClean="0">
                <a:solidFill>
                  <a:srgbClr val="C00000"/>
                </a:solidFill>
              </a:rPr>
              <a:t>Doesn’t segment </a:t>
            </a:r>
            <a:r>
              <a:rPr lang="en-US" sz="3600" dirty="0" smtClean="0"/>
              <a:t>(isolate) </a:t>
            </a:r>
            <a:r>
              <a:rPr lang="en-US" sz="3600" b="1" dirty="0" smtClean="0">
                <a:solidFill>
                  <a:srgbClr val="00B0F0"/>
                </a:solidFill>
              </a:rPr>
              <a:t>spirituality</a:t>
            </a:r>
            <a:r>
              <a:rPr lang="en-US" sz="3600" dirty="0" smtClean="0"/>
              <a:t> from “real life”</a:t>
            </a:r>
          </a:p>
          <a:p>
            <a:r>
              <a:rPr lang="en-US" sz="3600" dirty="0" smtClean="0"/>
              <a:t>Involves both parents </a:t>
            </a:r>
            <a:r>
              <a:rPr lang="en-US" sz="3600" b="1" dirty="0" err="1" smtClean="0">
                <a:solidFill>
                  <a:srgbClr val="FF0000"/>
                </a:solidFill>
              </a:rPr>
              <a:t>Ef</a:t>
            </a:r>
            <a:r>
              <a:rPr lang="en-US" sz="3600" b="1" dirty="0" smtClean="0">
                <a:solidFill>
                  <a:srgbClr val="FF0000"/>
                </a:solidFill>
              </a:rPr>
              <a:t>. 6:1-4 </a:t>
            </a:r>
          </a:p>
          <a:p>
            <a:r>
              <a:rPr lang="en-US" sz="3600" dirty="0" smtClean="0"/>
              <a:t>Both parents to be </a:t>
            </a:r>
            <a:r>
              <a:rPr lang="en-US" sz="3600" b="1" dirty="0" smtClean="0">
                <a:solidFill>
                  <a:srgbClr val="33CC33"/>
                </a:solidFill>
              </a:rPr>
              <a:t>obeyed</a:t>
            </a:r>
          </a:p>
          <a:p>
            <a:r>
              <a:rPr lang="en-US" sz="3600" dirty="0" smtClean="0"/>
              <a:t>Both are to </a:t>
            </a:r>
            <a:r>
              <a:rPr lang="en-US" sz="3600" b="1" dirty="0" smtClean="0">
                <a:solidFill>
                  <a:srgbClr val="33CC33"/>
                </a:solidFill>
              </a:rPr>
              <a:t>train</a:t>
            </a:r>
            <a:r>
              <a:rPr lang="en-US" sz="3600" dirty="0" smtClean="0"/>
              <a:t> and </a:t>
            </a:r>
            <a:r>
              <a:rPr lang="en-US" sz="3600" b="1" dirty="0" smtClean="0">
                <a:solidFill>
                  <a:srgbClr val="0070C0"/>
                </a:solidFill>
              </a:rPr>
              <a:t>instruct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2 Tim. 1:5, Prov.  1:8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Biblical Instruction</a:t>
            </a:r>
            <a:r>
              <a:rPr lang="en-US" sz="4000" b="1" dirty="0" smtClean="0"/>
              <a:t>: Need for </a:t>
            </a:r>
            <a:r>
              <a:rPr lang="en-US" sz="4000" b="1" dirty="0" smtClean="0">
                <a:solidFill>
                  <a:srgbClr val="7030A0"/>
                </a:solidFill>
              </a:rPr>
              <a:t>Control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638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Parents should have control over </a:t>
            </a:r>
            <a:r>
              <a:rPr lang="en-US" sz="3600" b="1" dirty="0" smtClean="0">
                <a:solidFill>
                  <a:srgbClr val="0070C0"/>
                </a:solidFill>
              </a:rPr>
              <a:t>influences</a:t>
            </a:r>
          </a:p>
          <a:p>
            <a:r>
              <a:rPr lang="en-US" sz="3600" dirty="0" smtClean="0"/>
              <a:t>Don’t abdicate to TV</a:t>
            </a:r>
          </a:p>
          <a:p>
            <a:r>
              <a:rPr lang="en-US" sz="3600" dirty="0" smtClean="0"/>
              <a:t>Don’t abdicate to internet</a:t>
            </a:r>
          </a:p>
          <a:p>
            <a:r>
              <a:rPr lang="en-US" sz="3600" dirty="0" smtClean="0"/>
              <a:t>Don’t abdicate to friends </a:t>
            </a:r>
          </a:p>
          <a:p>
            <a:r>
              <a:rPr lang="en-US" sz="3600" dirty="0" smtClean="0"/>
              <a:t>Don’t abdicate to school </a:t>
            </a:r>
          </a:p>
          <a:p>
            <a:r>
              <a:rPr lang="en-US" sz="3600" dirty="0" smtClean="0"/>
              <a:t>Don’t abdicate to church </a:t>
            </a:r>
          </a:p>
          <a:p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Biblical Instruction</a:t>
            </a:r>
            <a:r>
              <a:rPr lang="en-US" sz="4000" b="1" dirty="0" smtClean="0"/>
              <a:t>: Need for </a:t>
            </a:r>
            <a:r>
              <a:rPr lang="en-US" sz="4000" b="1" dirty="0" smtClean="0">
                <a:solidFill>
                  <a:srgbClr val="7030A0"/>
                </a:solidFill>
              </a:rPr>
              <a:t>Control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867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Over-protecting is naïve and will backfire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Protect</a:t>
            </a:r>
            <a:r>
              <a:rPr lang="en-US" sz="3600" dirty="0" smtClean="0"/>
              <a:t> until the child’s </a:t>
            </a:r>
            <a:r>
              <a:rPr lang="en-US" sz="3600" b="1" dirty="0" smtClean="0">
                <a:solidFill>
                  <a:srgbClr val="00B0F0"/>
                </a:solidFill>
              </a:rPr>
              <a:t>will</a:t>
            </a:r>
            <a:r>
              <a:rPr lang="en-US" sz="3600" dirty="0" smtClean="0"/>
              <a:t> is </a:t>
            </a:r>
            <a:r>
              <a:rPr lang="en-US" sz="3600" b="1" dirty="0" smtClean="0">
                <a:solidFill>
                  <a:srgbClr val="0070C0"/>
                </a:solidFill>
              </a:rPr>
              <a:t>educated</a:t>
            </a:r>
            <a:r>
              <a:rPr lang="en-US" sz="3600" dirty="0" smtClean="0"/>
              <a:t> and trained</a:t>
            </a:r>
          </a:p>
          <a:p>
            <a:r>
              <a:rPr lang="en-US" sz="3600" dirty="0" smtClean="0"/>
              <a:t>Gradual, realistic exposure to other influences but with </a:t>
            </a:r>
            <a:r>
              <a:rPr lang="en-US" sz="3600" b="1" dirty="0" smtClean="0">
                <a:solidFill>
                  <a:srgbClr val="0070C0"/>
                </a:solidFill>
              </a:rPr>
              <a:t>guidance</a:t>
            </a:r>
          </a:p>
          <a:p>
            <a:r>
              <a:rPr lang="en-US" sz="3600" dirty="0" smtClean="0"/>
              <a:t>Gives parents teaching </a:t>
            </a:r>
            <a:r>
              <a:rPr lang="en-US" sz="3600" b="1" dirty="0" smtClean="0">
                <a:solidFill>
                  <a:srgbClr val="0070C0"/>
                </a:solidFill>
              </a:rPr>
              <a:t>opportunities</a:t>
            </a:r>
          </a:p>
          <a:p>
            <a:r>
              <a:rPr lang="en-US" sz="3600" dirty="0" smtClean="0"/>
              <a:t>Opportunities to constructively bond with child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Biblical Instruction</a:t>
            </a:r>
            <a:r>
              <a:rPr lang="en-US" sz="4000" b="1" dirty="0" smtClean="0"/>
              <a:t>: Need for </a:t>
            </a:r>
            <a:r>
              <a:rPr lang="en-US" sz="4000" b="1" dirty="0" smtClean="0">
                <a:solidFill>
                  <a:srgbClr val="33CC33"/>
                </a:solidFill>
              </a:rPr>
              <a:t>Consistency</a:t>
            </a:r>
            <a:endParaRPr lang="en-US" sz="4000" b="1" dirty="0">
              <a:solidFill>
                <a:srgbClr val="33CC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867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Parents are to be </a:t>
            </a:r>
            <a:r>
              <a:rPr lang="en-US" sz="3600" b="1" dirty="0" smtClean="0">
                <a:solidFill>
                  <a:srgbClr val="0070C0"/>
                </a:solidFill>
              </a:rPr>
              <a:t>examples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Prov. 23:26 </a:t>
            </a:r>
            <a:r>
              <a:rPr lang="en-US" sz="3600" i="1" dirty="0" smtClean="0">
                <a:solidFill>
                  <a:srgbClr val="002060"/>
                </a:solidFill>
              </a:rPr>
              <a:t>Give me your heart, my son, and let your eyes delight in </a:t>
            </a:r>
            <a:r>
              <a:rPr lang="en-US" sz="3600" b="1" i="1" dirty="0" smtClean="0">
                <a:solidFill>
                  <a:srgbClr val="002060"/>
                </a:solidFill>
              </a:rPr>
              <a:t>my ways</a:t>
            </a:r>
            <a:r>
              <a:rPr lang="en-US" sz="3600" dirty="0" smtClean="0">
                <a:solidFill>
                  <a:srgbClr val="FFFF00"/>
                </a:solidFill>
              </a:rPr>
              <a:t>.</a:t>
            </a:r>
          </a:p>
          <a:p>
            <a:r>
              <a:rPr lang="en-US" sz="3600" dirty="0" smtClean="0"/>
              <a:t>Live with </a:t>
            </a:r>
            <a:r>
              <a:rPr lang="en-US" sz="3600" b="1" dirty="0" smtClean="0">
                <a:solidFill>
                  <a:srgbClr val="7030A0"/>
                </a:solidFill>
              </a:rPr>
              <a:t>purpose</a:t>
            </a:r>
            <a:r>
              <a:rPr lang="en-US" sz="3600" dirty="0" smtClean="0"/>
              <a:t> of setting example</a:t>
            </a:r>
          </a:p>
          <a:p>
            <a:r>
              <a:rPr lang="en-US" sz="3600" dirty="0" smtClean="0"/>
              <a:t>Takes </a:t>
            </a:r>
            <a:r>
              <a:rPr lang="en-US" sz="3600" b="1" dirty="0" smtClean="0">
                <a:solidFill>
                  <a:srgbClr val="0070C0"/>
                </a:solidFill>
              </a:rPr>
              <a:t>time</a:t>
            </a:r>
            <a:r>
              <a:rPr lang="en-US" sz="3600" dirty="0" smtClean="0"/>
              <a:t>, </a:t>
            </a:r>
            <a:r>
              <a:rPr lang="en-US" sz="3600" b="1" dirty="0" smtClean="0">
                <a:solidFill>
                  <a:srgbClr val="33CC33"/>
                </a:solidFill>
              </a:rPr>
              <a:t>hard work</a:t>
            </a:r>
            <a:r>
              <a:rPr lang="en-US" sz="3600" dirty="0" smtClean="0"/>
              <a:t>, </a:t>
            </a:r>
            <a:r>
              <a:rPr lang="en-US" sz="3600" b="1" dirty="0" smtClean="0">
                <a:solidFill>
                  <a:srgbClr val="00B0F0"/>
                </a:solidFill>
              </a:rPr>
              <a:t>forethought</a:t>
            </a:r>
            <a:r>
              <a:rPr lang="en-US" sz="3600" dirty="0" smtClean="0"/>
              <a:t> </a:t>
            </a:r>
          </a:p>
          <a:p>
            <a:r>
              <a:rPr lang="en-US" sz="3600" dirty="0" smtClean="0"/>
              <a:t>Show we mean what we profess</a:t>
            </a:r>
          </a:p>
          <a:p>
            <a:r>
              <a:rPr lang="en-US" sz="3600" dirty="0" smtClean="0"/>
              <a:t>Earn the child’s </a:t>
            </a:r>
            <a:r>
              <a:rPr lang="en-US" sz="3600" b="1" dirty="0" smtClean="0">
                <a:solidFill>
                  <a:srgbClr val="0070C0"/>
                </a:solidFill>
              </a:rPr>
              <a:t>trust</a:t>
            </a:r>
            <a:r>
              <a:rPr lang="en-US" sz="3600" dirty="0" smtClean="0"/>
              <a:t> 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Contradictions</a:t>
            </a:r>
            <a:r>
              <a:rPr lang="en-US" sz="3600" dirty="0" smtClean="0"/>
              <a:t> create </a:t>
            </a:r>
            <a:r>
              <a:rPr lang="en-US" sz="3600" b="1" dirty="0" smtClean="0">
                <a:solidFill>
                  <a:srgbClr val="C00000"/>
                </a:solidFill>
              </a:rPr>
              <a:t>anger</a:t>
            </a:r>
            <a:r>
              <a:rPr lang="en-US" sz="3600" dirty="0" smtClean="0"/>
              <a:t>, </a:t>
            </a:r>
            <a:r>
              <a:rPr lang="en-US" sz="3600" b="1" dirty="0" smtClean="0">
                <a:solidFill>
                  <a:srgbClr val="002060"/>
                </a:solidFill>
              </a:rPr>
              <a:t>distrust </a:t>
            </a:r>
            <a:r>
              <a:rPr lang="en-US" sz="3600" b="1" dirty="0" smtClean="0">
                <a:solidFill>
                  <a:srgbClr val="FF0000"/>
                </a:solidFill>
              </a:rPr>
              <a:t>Eph. 6:4</a:t>
            </a:r>
            <a:r>
              <a:rPr lang="en-US" sz="3600" b="1" dirty="0" smtClean="0">
                <a:solidFill>
                  <a:srgbClr val="002060"/>
                </a:solidFill>
              </a:rPr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Col. 3:21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1066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Biblical Instruction</a:t>
            </a:r>
            <a:r>
              <a:rPr lang="en-US" sz="4000" b="1" dirty="0" smtClean="0"/>
              <a:t>: Need for </a:t>
            </a:r>
            <a:r>
              <a:rPr lang="en-US" sz="4000" b="1" dirty="0" smtClean="0">
                <a:solidFill>
                  <a:srgbClr val="33CC33"/>
                </a:solidFill>
              </a:rPr>
              <a:t>Consistency</a:t>
            </a:r>
            <a:endParaRPr lang="en-US" sz="4000" b="1" dirty="0">
              <a:solidFill>
                <a:srgbClr val="33CC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8674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No contradiction </a:t>
            </a:r>
            <a:r>
              <a:rPr lang="en-US" sz="3600" dirty="0" smtClean="0"/>
              <a:t>in instruction</a:t>
            </a:r>
          </a:p>
          <a:p>
            <a:r>
              <a:rPr lang="en-US" sz="3600" dirty="0" smtClean="0">
                <a:solidFill>
                  <a:srgbClr val="C00000"/>
                </a:solidFill>
              </a:rPr>
              <a:t>No contradiction </a:t>
            </a:r>
            <a:r>
              <a:rPr lang="en-US" sz="3600" dirty="0" smtClean="0"/>
              <a:t>between </a:t>
            </a:r>
            <a:r>
              <a:rPr lang="en-US" sz="3600" b="1" dirty="0" smtClean="0">
                <a:solidFill>
                  <a:srgbClr val="FF3399"/>
                </a:solidFill>
              </a:rPr>
              <a:t>mother</a:t>
            </a:r>
            <a:r>
              <a:rPr lang="en-US" sz="3600" dirty="0" smtClean="0"/>
              <a:t> and </a:t>
            </a:r>
            <a:r>
              <a:rPr lang="en-US" sz="3600" b="1" dirty="0" smtClean="0">
                <a:solidFill>
                  <a:srgbClr val="0070C0"/>
                </a:solidFill>
              </a:rPr>
              <a:t>father</a:t>
            </a:r>
          </a:p>
          <a:p>
            <a:r>
              <a:rPr lang="en-US" sz="3600" dirty="0" smtClean="0">
                <a:solidFill>
                  <a:srgbClr val="C00000"/>
                </a:solidFill>
              </a:rPr>
              <a:t>No contradiction </a:t>
            </a:r>
            <a:r>
              <a:rPr lang="en-US" sz="3600" dirty="0" smtClean="0"/>
              <a:t>between </a:t>
            </a:r>
            <a:r>
              <a:rPr lang="en-US" sz="3600" b="1" dirty="0" smtClean="0">
                <a:solidFill>
                  <a:srgbClr val="0070C0"/>
                </a:solidFill>
              </a:rPr>
              <a:t>words</a:t>
            </a:r>
            <a:r>
              <a:rPr lang="en-US" sz="3600" dirty="0" smtClean="0"/>
              <a:t> &amp; </a:t>
            </a:r>
            <a:r>
              <a:rPr lang="en-US" sz="3600" b="1" dirty="0" smtClean="0">
                <a:solidFill>
                  <a:srgbClr val="33CC33"/>
                </a:solidFill>
              </a:rPr>
              <a:t>actions</a:t>
            </a:r>
          </a:p>
          <a:p>
            <a:r>
              <a:rPr lang="en-US" sz="3600" b="1" dirty="0" smtClean="0">
                <a:solidFill>
                  <a:srgbClr val="33CC33"/>
                </a:solidFill>
              </a:rPr>
              <a:t>Actions</a:t>
            </a:r>
            <a:r>
              <a:rPr lang="en-US" sz="3600" dirty="0" smtClean="0"/>
              <a:t> speak louder than </a:t>
            </a:r>
            <a:r>
              <a:rPr lang="en-US" sz="3600" b="1" dirty="0" smtClean="0">
                <a:solidFill>
                  <a:srgbClr val="0070C0"/>
                </a:solidFill>
              </a:rPr>
              <a:t>words</a:t>
            </a:r>
          </a:p>
          <a:p>
            <a:r>
              <a:rPr lang="en-US" sz="3600" dirty="0" smtClean="0"/>
              <a:t>What we </a:t>
            </a:r>
            <a:r>
              <a:rPr lang="en-US" sz="3600" b="1" dirty="0" smtClean="0">
                <a:solidFill>
                  <a:srgbClr val="33CC33"/>
                </a:solidFill>
              </a:rPr>
              <a:t>do</a:t>
            </a:r>
            <a:r>
              <a:rPr lang="en-US" sz="3600" dirty="0" smtClean="0"/>
              <a:t> is who we really </a:t>
            </a:r>
            <a:r>
              <a:rPr lang="en-US" sz="3600" dirty="0" smtClean="0">
                <a:solidFill>
                  <a:srgbClr val="33CC33"/>
                </a:solidFill>
              </a:rPr>
              <a:t>are</a:t>
            </a:r>
            <a:r>
              <a:rPr lang="en-US" sz="3600" dirty="0" smtClean="0"/>
              <a:t>; what we </a:t>
            </a:r>
            <a:r>
              <a:rPr lang="en-US" sz="3600" dirty="0" smtClean="0">
                <a:solidFill>
                  <a:srgbClr val="0070C0"/>
                </a:solidFill>
              </a:rPr>
              <a:t>profess</a:t>
            </a:r>
            <a:r>
              <a:rPr lang="en-US" sz="3600" dirty="0" smtClean="0"/>
              <a:t> is what </a:t>
            </a:r>
            <a:r>
              <a:rPr lang="en-US" sz="3600" dirty="0" smtClean="0">
                <a:solidFill>
                  <a:srgbClr val="00B050"/>
                </a:solidFill>
              </a:rPr>
              <a:t>we wish others think </a:t>
            </a:r>
            <a:r>
              <a:rPr lang="en-US" sz="3600" dirty="0" smtClean="0"/>
              <a:t>we 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Biblical Instruction</a:t>
            </a:r>
            <a:r>
              <a:rPr lang="en-US" sz="4000" b="1" dirty="0" smtClean="0"/>
              <a:t>: Need for </a:t>
            </a:r>
            <a:r>
              <a:rPr lang="en-US" sz="4000" b="1" dirty="0" smtClean="0">
                <a:solidFill>
                  <a:srgbClr val="33CC33"/>
                </a:solidFill>
              </a:rPr>
              <a:t>Consistency</a:t>
            </a:r>
            <a:endParaRPr lang="en-US" sz="4000" b="1" dirty="0">
              <a:solidFill>
                <a:srgbClr val="33CC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867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Consistency in other people</a:t>
            </a:r>
          </a:p>
          <a:p>
            <a:r>
              <a:rPr lang="en-US" sz="3600" dirty="0" smtClean="0"/>
              <a:t>Using others as examples (books, movies, actual events)</a:t>
            </a:r>
          </a:p>
          <a:p>
            <a:r>
              <a:rPr lang="en-US" sz="3600" dirty="0" smtClean="0"/>
              <a:t>Characters of consistency or inconsistency</a:t>
            </a:r>
          </a:p>
          <a:p>
            <a:r>
              <a:rPr lang="en-US" sz="3600" dirty="0" smtClean="0"/>
              <a:t>Explain apparent inconsistencies </a:t>
            </a:r>
            <a:r>
              <a:rPr lang="en-US" sz="3600" b="1" dirty="0" smtClean="0">
                <a:solidFill>
                  <a:srgbClr val="FF0000"/>
                </a:solidFill>
              </a:rPr>
              <a:t>Psalm 73</a:t>
            </a:r>
          </a:p>
          <a:p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513</Words>
  <Application>Microsoft Office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CHILD TRAINING</vt:lpstr>
      <vt:lpstr>Child Training</vt:lpstr>
      <vt:lpstr>Deut. 6:4-9</vt:lpstr>
      <vt:lpstr>Deut. 6:4-9</vt:lpstr>
      <vt:lpstr>Biblical Instruction: Need for Control</vt:lpstr>
      <vt:lpstr>Biblical Instruction: Need for Control</vt:lpstr>
      <vt:lpstr>Biblical Instruction: Need for Consistency</vt:lpstr>
      <vt:lpstr>Biblical Instruction: Need for Consistency</vt:lpstr>
      <vt:lpstr>Biblical Instruction: Need for Consistency</vt:lpstr>
      <vt:lpstr>Biblical Instruction: Need for Coherence</vt:lpstr>
      <vt:lpstr>Biblical Instruction: Need for Coherence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TRAINING</dc:title>
  <dc:creator>James</dc:creator>
  <cp:lastModifiedBy>James</cp:lastModifiedBy>
  <cp:revision>7</cp:revision>
  <dcterms:created xsi:type="dcterms:W3CDTF">2015-12-20T02:54:27Z</dcterms:created>
  <dcterms:modified xsi:type="dcterms:W3CDTF">2015-12-20T12:27:07Z</dcterms:modified>
</cp:coreProperties>
</file>