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9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982BF-CE62-4E06-97DA-41C346091A7B}" type="datetimeFigureOut">
              <a:rPr lang="en-US" smtClean="0"/>
              <a:t>4/13/2012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14424-0FDE-46CB-9594-862E642CCE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982BF-CE62-4E06-97DA-41C346091A7B}" type="datetimeFigureOut">
              <a:rPr lang="en-US" smtClean="0"/>
              <a:t>4/13/2012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14424-0FDE-46CB-9594-862E642CCE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982BF-CE62-4E06-97DA-41C346091A7B}" type="datetimeFigureOut">
              <a:rPr lang="en-US" smtClean="0"/>
              <a:t>4/13/2012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14424-0FDE-46CB-9594-862E642CCE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982BF-CE62-4E06-97DA-41C346091A7B}" type="datetimeFigureOut">
              <a:rPr lang="en-US" smtClean="0"/>
              <a:t>4/13/2012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14424-0FDE-46CB-9594-862E642CCE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982BF-CE62-4E06-97DA-41C346091A7B}" type="datetimeFigureOut">
              <a:rPr lang="en-US" smtClean="0"/>
              <a:t>4/13/2012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14424-0FDE-46CB-9594-862E642CCE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982BF-CE62-4E06-97DA-41C346091A7B}" type="datetimeFigureOut">
              <a:rPr lang="en-US" smtClean="0"/>
              <a:t>4/13/2012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14424-0FDE-46CB-9594-862E642CCE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982BF-CE62-4E06-97DA-41C346091A7B}" type="datetimeFigureOut">
              <a:rPr lang="en-US" smtClean="0"/>
              <a:t>4/13/2012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14424-0FDE-46CB-9594-862E642CCE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982BF-CE62-4E06-97DA-41C346091A7B}" type="datetimeFigureOut">
              <a:rPr lang="en-US" smtClean="0"/>
              <a:t>4/13/2012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14424-0FDE-46CB-9594-862E642CCE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982BF-CE62-4E06-97DA-41C346091A7B}" type="datetimeFigureOut">
              <a:rPr lang="en-US" smtClean="0"/>
              <a:t>4/13/2012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14424-0FDE-46CB-9594-862E642CCE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982BF-CE62-4E06-97DA-41C346091A7B}" type="datetimeFigureOut">
              <a:rPr lang="en-US" smtClean="0"/>
              <a:t>4/13/2012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14424-0FDE-46CB-9594-862E642CCE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982BF-CE62-4E06-97DA-41C346091A7B}" type="datetimeFigureOut">
              <a:rPr lang="en-US" smtClean="0"/>
              <a:t>4/13/2012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14424-0FDE-46CB-9594-862E642CCE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1982BF-CE62-4E06-97DA-41C346091A7B}" type="datetimeFigureOut">
              <a:rPr lang="en-US" smtClean="0"/>
              <a:t>4/13/2012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014424-0FDE-46CB-9594-862E642CCE7C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CHILD TRAINING OBSTACLES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FF"/>
                </a:solidFill>
              </a:rPr>
              <a:t>EPH 6:4</a:t>
            </a:r>
            <a:endParaRPr lang="en-US" b="1" dirty="0">
              <a:solidFill>
                <a:srgbClr val="FF00FF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b="1" dirty="0" smtClean="0"/>
              <a:t>Child Training Obstacles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458200" cy="5791200"/>
          </a:xfrm>
        </p:spPr>
        <p:txBody>
          <a:bodyPr/>
          <a:lstStyle/>
          <a:p>
            <a:r>
              <a:rPr lang="en-US" b="1" dirty="0" smtClean="0">
                <a:solidFill>
                  <a:srgbClr val="FF00FF"/>
                </a:solidFill>
              </a:rPr>
              <a:t>Psalm 127</a:t>
            </a:r>
            <a:endParaRPr lang="en-US" dirty="0" smtClean="0"/>
          </a:p>
          <a:p>
            <a:r>
              <a:rPr lang="en-US" b="1" dirty="0" smtClean="0">
                <a:solidFill>
                  <a:srgbClr val="FF00FF"/>
                </a:solidFill>
              </a:rPr>
              <a:t>V.1-2</a:t>
            </a:r>
            <a:r>
              <a:rPr lang="en-US" dirty="0" smtClean="0"/>
              <a:t> the will of the Lord prevails</a:t>
            </a:r>
          </a:p>
          <a:p>
            <a:r>
              <a:rPr lang="en-US" b="1" dirty="0" smtClean="0">
                <a:solidFill>
                  <a:srgbClr val="FF00FF"/>
                </a:solidFill>
              </a:rPr>
              <a:t>V.3-5</a:t>
            </a:r>
            <a:r>
              <a:rPr lang="en-US" dirty="0" smtClean="0"/>
              <a:t> </a:t>
            </a:r>
            <a:r>
              <a:rPr lang="en-US" dirty="0" smtClean="0"/>
              <a:t>children are a </a:t>
            </a:r>
            <a:r>
              <a:rPr lang="en-US" b="1" dirty="0" smtClean="0">
                <a:solidFill>
                  <a:srgbClr val="00B0F0"/>
                </a:solidFill>
              </a:rPr>
              <a:t>blessing</a:t>
            </a:r>
            <a:r>
              <a:rPr lang="en-US" dirty="0" smtClean="0"/>
              <a:t> from God</a:t>
            </a:r>
          </a:p>
          <a:p>
            <a:r>
              <a:rPr lang="en-US" dirty="0" smtClean="0"/>
              <a:t>Children a burden is unbiblical</a:t>
            </a:r>
          </a:p>
          <a:p>
            <a:r>
              <a:rPr lang="en-US" dirty="0" smtClean="0"/>
              <a:t>Selfish attitude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Insanity is hereditary; I inherited it from my kids</a:t>
            </a:r>
          </a:p>
          <a:p>
            <a:pPr lvl="0"/>
            <a:endParaRPr lang="en-US" sz="4000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lvl="0" algn="ctr">
              <a:buNone/>
            </a:pP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b="1" dirty="0" smtClean="0"/>
              <a:t>Child Training Obstacles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458200" cy="5867400"/>
          </a:xfrm>
        </p:spPr>
        <p:txBody>
          <a:bodyPr/>
          <a:lstStyle/>
          <a:p>
            <a:pPr lvl="0" algn="ctr">
              <a:buNone/>
            </a:pPr>
            <a:r>
              <a:rPr lang="en-US" sz="40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Being </a:t>
            </a:r>
            <a:r>
              <a:rPr lang="en-US" sz="40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defensive of our parenting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“Don’t tell me how to raise my kid!”</a:t>
            </a:r>
          </a:p>
          <a:p>
            <a:r>
              <a:rPr lang="en-US" b="1" dirty="0" smtClean="0">
                <a:solidFill>
                  <a:srgbClr val="FF00FF"/>
                </a:solidFill>
              </a:rPr>
              <a:t>2 </a:t>
            </a:r>
            <a:r>
              <a:rPr lang="en-US" b="1" dirty="0">
                <a:solidFill>
                  <a:srgbClr val="FF00FF"/>
                </a:solidFill>
              </a:rPr>
              <a:t>Tim </a:t>
            </a:r>
            <a:r>
              <a:rPr lang="en-US" b="1" dirty="0" smtClean="0">
                <a:solidFill>
                  <a:srgbClr val="FF00FF"/>
                </a:solidFill>
              </a:rPr>
              <a:t>4:1-5</a:t>
            </a:r>
            <a:r>
              <a:rPr lang="en-US" dirty="0" smtClean="0"/>
              <a:t> </a:t>
            </a:r>
            <a:r>
              <a:rPr lang="en-US" dirty="0"/>
              <a:t>– preach the word in season </a:t>
            </a:r>
            <a:r>
              <a:rPr lang="en-US" dirty="0" smtClean="0"/>
              <a:t>&amp; </a:t>
            </a:r>
            <a:r>
              <a:rPr lang="en-US" dirty="0"/>
              <a:t>out</a:t>
            </a:r>
          </a:p>
          <a:p>
            <a:r>
              <a:rPr lang="en-US" b="1" dirty="0" smtClean="0">
                <a:solidFill>
                  <a:srgbClr val="FF00FF"/>
                </a:solidFill>
              </a:rPr>
              <a:t>Titus 2:4 </a:t>
            </a:r>
            <a:r>
              <a:rPr lang="en-US" dirty="0" smtClean="0"/>
              <a:t>Christian mothers are to teach younger mothers</a:t>
            </a:r>
          </a:p>
          <a:p>
            <a:r>
              <a:rPr lang="en-US" b="1" dirty="0" smtClean="0">
                <a:solidFill>
                  <a:srgbClr val="FF00FF"/>
                </a:solidFill>
              </a:rPr>
              <a:t>Prov. 13:1 </a:t>
            </a:r>
            <a:r>
              <a:rPr lang="en-US" dirty="0" smtClean="0"/>
              <a:t>Christians receive instruction </a:t>
            </a:r>
            <a:r>
              <a:rPr lang="en-US" b="1" dirty="0" smtClean="0">
                <a:solidFill>
                  <a:srgbClr val="00B0F0"/>
                </a:solidFill>
              </a:rPr>
              <a:t>humbly</a:t>
            </a:r>
          </a:p>
          <a:p>
            <a:r>
              <a:rPr lang="en-US" b="1" dirty="0" smtClean="0">
                <a:solidFill>
                  <a:srgbClr val="FF00FF"/>
                </a:solidFill>
              </a:rPr>
              <a:t>Acts 2:41; 28:23-28</a:t>
            </a:r>
          </a:p>
          <a:p>
            <a:r>
              <a:rPr lang="en-US" b="1" dirty="0" smtClean="0">
                <a:solidFill>
                  <a:srgbClr val="FF00FF"/>
                </a:solidFill>
              </a:rPr>
              <a:t>2 Cor. 10:3-5 </a:t>
            </a:r>
            <a:r>
              <a:rPr lang="en-US" dirty="0" smtClean="0"/>
              <a:t>spiritual weapon of God’s word is to break down defensive attitude in opposition to God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>
            <a:normAutofit fontScale="90000"/>
          </a:bodyPr>
          <a:lstStyle/>
          <a:p>
            <a:pPr lvl="0"/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Misunderstanding of goals/methods</a:t>
            </a:r>
            <a:endParaRPr lang="en-US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458200" cy="5791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If </a:t>
            </a:r>
            <a:r>
              <a:rPr lang="en-US" dirty="0"/>
              <a:t>you don’t know what the job of a parent is, you won’t be a good one</a:t>
            </a:r>
          </a:p>
          <a:p>
            <a:r>
              <a:rPr lang="en-US" b="1" dirty="0">
                <a:solidFill>
                  <a:srgbClr val="FF00FF"/>
                </a:solidFill>
              </a:rPr>
              <a:t>Eph 6:4</a:t>
            </a:r>
            <a:r>
              <a:rPr lang="en-US" dirty="0">
                <a:solidFill>
                  <a:srgbClr val="FF00FF"/>
                </a:solidFill>
              </a:rPr>
              <a:t> </a:t>
            </a:r>
            <a:r>
              <a:rPr lang="en-US" dirty="0"/>
              <a:t>– there is a </a:t>
            </a:r>
            <a:r>
              <a:rPr lang="en-US" dirty="0">
                <a:solidFill>
                  <a:srgbClr val="00B0F0"/>
                </a:solidFill>
              </a:rPr>
              <a:t>proper way </a:t>
            </a:r>
            <a:r>
              <a:rPr lang="en-US" dirty="0"/>
              <a:t>to train children: </a:t>
            </a:r>
            <a:r>
              <a:rPr lang="en-US" dirty="0">
                <a:solidFill>
                  <a:srgbClr val="00B0F0"/>
                </a:solidFill>
              </a:rPr>
              <a:t>what God has said</a:t>
            </a:r>
          </a:p>
          <a:p>
            <a:r>
              <a:rPr lang="en-US" b="1" dirty="0">
                <a:solidFill>
                  <a:srgbClr val="FF00FF"/>
                </a:solidFill>
              </a:rPr>
              <a:t>Titus 2:4</a:t>
            </a:r>
            <a:r>
              <a:rPr lang="en-US" dirty="0">
                <a:solidFill>
                  <a:srgbClr val="FF00FF"/>
                </a:solidFill>
              </a:rPr>
              <a:t> </a:t>
            </a:r>
            <a:r>
              <a:rPr lang="en-US" dirty="0"/>
              <a:t>– “</a:t>
            </a:r>
            <a:r>
              <a:rPr lang="en-US" i="1" dirty="0">
                <a:solidFill>
                  <a:srgbClr val="FFFF00"/>
                </a:solidFill>
              </a:rPr>
              <a:t>love your children</a:t>
            </a:r>
            <a:r>
              <a:rPr lang="en-US" dirty="0"/>
              <a:t>” not the instinctive love for a </a:t>
            </a:r>
            <a:r>
              <a:rPr lang="en-US" dirty="0" smtClean="0"/>
              <a:t>child (STORGE), but </a:t>
            </a:r>
            <a:r>
              <a:rPr lang="en-US" dirty="0"/>
              <a:t>showing love in the way one is raised by raising them correctly</a:t>
            </a:r>
          </a:p>
          <a:p>
            <a:r>
              <a:rPr lang="en-US" b="1" dirty="0">
                <a:solidFill>
                  <a:srgbClr val="FF00FF"/>
                </a:solidFill>
              </a:rPr>
              <a:t>Heb 12 </a:t>
            </a:r>
            <a:r>
              <a:rPr lang="en-US" dirty="0"/>
              <a:t>– sorrowful experiences/sufferings will teach </a:t>
            </a:r>
            <a:r>
              <a:rPr lang="en-US" dirty="0" smtClean="0"/>
              <a:t>children </a:t>
            </a:r>
            <a:r>
              <a:rPr lang="en-US" b="1" dirty="0" smtClean="0">
                <a:solidFill>
                  <a:srgbClr val="00B0F0"/>
                </a:solidFill>
              </a:rPr>
              <a:t>character</a:t>
            </a:r>
            <a:r>
              <a:rPr lang="en-US" dirty="0" smtClean="0"/>
              <a:t> </a:t>
            </a:r>
            <a:r>
              <a:rPr lang="en-US" dirty="0"/>
              <a:t>and provide them with greater </a:t>
            </a:r>
            <a:r>
              <a:rPr lang="en-US" dirty="0" smtClean="0"/>
              <a:t>long-term </a:t>
            </a:r>
            <a:r>
              <a:rPr lang="en-US" b="1" dirty="0" smtClean="0">
                <a:solidFill>
                  <a:srgbClr val="00B0F0"/>
                </a:solidFill>
              </a:rPr>
              <a:t>happiness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rgbClr val="FF00FF"/>
                </a:solidFill>
              </a:rPr>
              <a:t>Rm</a:t>
            </a:r>
            <a:r>
              <a:rPr lang="en-US" b="1" dirty="0" smtClean="0">
                <a:solidFill>
                  <a:srgbClr val="FF00FF"/>
                </a:solidFill>
              </a:rPr>
              <a:t> 5:3-4</a:t>
            </a:r>
            <a:endParaRPr lang="en-US" b="1" dirty="0">
              <a:solidFill>
                <a:srgbClr val="FF00FF"/>
              </a:solidFill>
            </a:endParaRPr>
          </a:p>
          <a:p>
            <a:r>
              <a:rPr lang="en-US" dirty="0"/>
              <a:t>Not “do” you love your children, but “</a:t>
            </a:r>
            <a:r>
              <a:rPr lang="en-US" b="1" dirty="0">
                <a:solidFill>
                  <a:srgbClr val="00B0F0"/>
                </a:solidFill>
              </a:rPr>
              <a:t>how</a:t>
            </a:r>
            <a:r>
              <a:rPr lang="en-US" dirty="0"/>
              <a:t>” you love your children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>
            <a:normAutofit fontScale="90000"/>
          </a:bodyPr>
          <a:lstStyle/>
          <a:p>
            <a:pPr lvl="0"/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Misunderstanding of human nature</a:t>
            </a:r>
            <a:endParaRPr lang="en-US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458200" cy="5867400"/>
          </a:xfrm>
        </p:spPr>
        <p:txBody>
          <a:bodyPr>
            <a:normAutofit/>
          </a:bodyPr>
          <a:lstStyle/>
          <a:p>
            <a:r>
              <a:rPr lang="en-US" dirty="0"/>
              <a:t>Do not think that children do not learn while they are in their </a:t>
            </a:r>
            <a:r>
              <a:rPr lang="en-US" dirty="0" smtClean="0"/>
              <a:t>first few </a:t>
            </a:r>
            <a:r>
              <a:rPr lang="en-US" dirty="0"/>
              <a:t>years of </a:t>
            </a:r>
            <a:r>
              <a:rPr lang="en-US" dirty="0" smtClean="0"/>
              <a:t>life</a:t>
            </a:r>
          </a:p>
          <a:p>
            <a:r>
              <a:rPr lang="en-US" dirty="0" smtClean="0"/>
              <a:t>Learning Romanian</a:t>
            </a:r>
          </a:p>
          <a:p>
            <a:r>
              <a:rPr lang="en-US" dirty="0" smtClean="0"/>
              <a:t>Learning religion: “I don’t want to impose”</a:t>
            </a:r>
            <a:endParaRPr lang="en-US" dirty="0"/>
          </a:p>
          <a:p>
            <a:r>
              <a:rPr lang="en-US" dirty="0"/>
              <a:t>By not teaching them, we are teaching </a:t>
            </a:r>
            <a:r>
              <a:rPr lang="en-US" dirty="0" smtClean="0"/>
              <a:t>them</a:t>
            </a:r>
          </a:p>
          <a:p>
            <a:r>
              <a:rPr lang="en-US" dirty="0" smtClean="0"/>
              <a:t>What </a:t>
            </a:r>
            <a:r>
              <a:rPr lang="en-US" dirty="0"/>
              <a:t>are we </a:t>
            </a:r>
            <a:r>
              <a:rPr lang="en-US" dirty="0" smtClean="0"/>
              <a:t>teaching them </a:t>
            </a:r>
            <a:r>
              <a:rPr lang="en-US" dirty="0"/>
              <a:t>at every point in the child’s life</a:t>
            </a:r>
            <a:r>
              <a:rPr lang="en-US" dirty="0" smtClean="0"/>
              <a:t>?</a:t>
            </a:r>
          </a:p>
          <a:p>
            <a:r>
              <a:rPr lang="en-US" dirty="0" smtClean="0"/>
              <a:t>Remember our imperfections</a:t>
            </a:r>
          </a:p>
          <a:p>
            <a:r>
              <a:rPr lang="en-US" dirty="0" smtClean="0"/>
              <a:t>Be diligent to model morality, kindness at home</a:t>
            </a:r>
          </a:p>
          <a:p>
            <a:r>
              <a:rPr lang="en-US" dirty="0" smtClean="0"/>
              <a:t>Apologize when you do wrong</a:t>
            </a:r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Trust in worldly philosophies</a:t>
            </a:r>
            <a:endParaRPr lang="en-US" sz="40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458200" cy="5791200"/>
          </a:xfrm>
        </p:spPr>
        <p:txBody>
          <a:bodyPr>
            <a:normAutofit/>
          </a:bodyPr>
          <a:lstStyle/>
          <a:p>
            <a:r>
              <a:rPr lang="en-US" dirty="0" smtClean="0"/>
              <a:t>People </a:t>
            </a:r>
            <a:r>
              <a:rPr lang="en-US" dirty="0"/>
              <a:t>trust in the way their parents raised children, their </a:t>
            </a:r>
            <a:r>
              <a:rPr lang="en-US" dirty="0" smtClean="0"/>
              <a:t>friends, book</a:t>
            </a:r>
            <a:r>
              <a:rPr lang="en-US" dirty="0"/>
              <a:t>, etc. – not the bible</a:t>
            </a:r>
          </a:p>
          <a:p>
            <a:r>
              <a:rPr lang="en-US" dirty="0"/>
              <a:t>The world can put “unreasonable” expectations on the way </a:t>
            </a:r>
            <a:r>
              <a:rPr lang="en-US" dirty="0" smtClean="0"/>
              <a:t>children are </a:t>
            </a:r>
            <a:r>
              <a:rPr lang="en-US" dirty="0"/>
              <a:t>supposed to be raised</a:t>
            </a:r>
          </a:p>
          <a:p>
            <a:r>
              <a:rPr lang="en-US" b="1" dirty="0">
                <a:solidFill>
                  <a:srgbClr val="FF00FF"/>
                </a:solidFill>
              </a:rPr>
              <a:t>Col 2:8 </a:t>
            </a:r>
            <a:r>
              <a:rPr lang="en-US" dirty="0"/>
              <a:t>– do not trust in worldly philosophies, but in Jesus</a:t>
            </a:r>
          </a:p>
          <a:p>
            <a:r>
              <a:rPr lang="en-US" b="1" dirty="0" smtClean="0">
                <a:solidFill>
                  <a:srgbClr val="FF00FF"/>
                </a:solidFill>
              </a:rPr>
              <a:t>Col. 2:9-10, 3 </a:t>
            </a:r>
            <a:r>
              <a:rPr lang="en-US" dirty="0" smtClean="0"/>
              <a:t>–  by trusting in Dr. Spock, etc.  </a:t>
            </a:r>
            <a:r>
              <a:rPr lang="en-US" dirty="0"/>
              <a:t>we’re saying Jesus is not </a:t>
            </a:r>
            <a:r>
              <a:rPr lang="en-US" dirty="0" smtClean="0"/>
              <a:t>complete</a:t>
            </a:r>
          </a:p>
          <a:p>
            <a:r>
              <a:rPr lang="en-US" dirty="0" smtClean="0"/>
              <a:t>use wisdom to apply </a:t>
            </a:r>
            <a:r>
              <a:rPr lang="en-US" b="1" dirty="0" smtClean="0">
                <a:solidFill>
                  <a:srgbClr val="00B0F0"/>
                </a:solidFill>
              </a:rPr>
              <a:t>biblical </a:t>
            </a:r>
            <a:r>
              <a:rPr lang="en-US" dirty="0" smtClean="0"/>
              <a:t>principles</a:t>
            </a:r>
          </a:p>
          <a:p>
            <a:r>
              <a:rPr lang="en-US" b="1" dirty="0" smtClean="0">
                <a:solidFill>
                  <a:srgbClr val="FF00FF"/>
                </a:solidFill>
              </a:rPr>
              <a:t>2 Pt 1:3 </a:t>
            </a:r>
            <a:r>
              <a:rPr lang="en-US" dirty="0" smtClean="0">
                <a:solidFill>
                  <a:srgbClr val="FFFF00"/>
                </a:solidFill>
              </a:rPr>
              <a:t>all things pertaining to life &amp; godliness</a:t>
            </a:r>
            <a:endParaRPr lang="en-US" dirty="0">
              <a:solidFill>
                <a:srgbClr val="FFFF00"/>
              </a:solidFill>
            </a:endParaRP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>
            <a:normAutofit/>
          </a:bodyPr>
          <a:lstStyle/>
          <a:p>
            <a:pPr lvl="0"/>
            <a:r>
              <a:rPr lang="en-US" sz="40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Parental baggage</a:t>
            </a:r>
            <a:endParaRPr lang="en-US" sz="40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458200" cy="5791200"/>
          </a:xfrm>
        </p:spPr>
        <p:txBody>
          <a:bodyPr>
            <a:normAutofit/>
          </a:bodyPr>
          <a:lstStyle/>
          <a:p>
            <a:r>
              <a:rPr lang="en-US" dirty="0" smtClean="0"/>
              <a:t>Baggage </a:t>
            </a:r>
            <a:r>
              <a:rPr lang="en-US" dirty="0"/>
              <a:t>– how we were brought up, spouse brought up, etc</a:t>
            </a:r>
            <a:r>
              <a:rPr lang="en-US" dirty="0" smtClean="0"/>
              <a:t>.</a:t>
            </a:r>
          </a:p>
          <a:p>
            <a:r>
              <a:rPr lang="en-US" dirty="0" smtClean="0"/>
              <a:t>Reject parents’ strictness</a:t>
            </a:r>
          </a:p>
          <a:p>
            <a:r>
              <a:rPr lang="en-US" dirty="0" smtClean="0"/>
              <a:t>Reject parents’ over-permissiveness</a:t>
            </a:r>
            <a:endParaRPr lang="en-US" dirty="0"/>
          </a:p>
          <a:p>
            <a:r>
              <a:rPr lang="en-US" dirty="0"/>
              <a:t>One </a:t>
            </a:r>
            <a:r>
              <a:rPr lang="en-US" dirty="0" smtClean="0"/>
              <a:t>ought to look </a:t>
            </a:r>
            <a:r>
              <a:rPr lang="en-US" dirty="0"/>
              <a:t>at it </a:t>
            </a:r>
            <a:r>
              <a:rPr lang="en-US" dirty="0" smtClean="0"/>
              <a:t>objectively</a:t>
            </a:r>
          </a:p>
          <a:p>
            <a:r>
              <a:rPr lang="en-US" dirty="0" smtClean="0"/>
              <a:t>All parents did some right and wrong</a:t>
            </a:r>
            <a:endParaRPr lang="en-US" dirty="0"/>
          </a:p>
          <a:p>
            <a:r>
              <a:rPr lang="en-US" b="1" dirty="0">
                <a:solidFill>
                  <a:srgbClr val="FF00FF"/>
                </a:solidFill>
              </a:rPr>
              <a:t>2 Peter </a:t>
            </a:r>
            <a:r>
              <a:rPr lang="en-US" b="1" dirty="0" smtClean="0">
                <a:solidFill>
                  <a:srgbClr val="FF00FF"/>
                </a:solidFill>
              </a:rPr>
              <a:t>1:8-9</a:t>
            </a:r>
            <a:r>
              <a:rPr lang="en-US" dirty="0" smtClean="0"/>
              <a:t> </a:t>
            </a:r>
            <a:r>
              <a:rPr lang="en-US" dirty="0"/>
              <a:t>– there can be a short‐sightedness or far‐sighted</a:t>
            </a:r>
          </a:p>
          <a:p>
            <a:r>
              <a:rPr lang="en-US" b="1" dirty="0">
                <a:solidFill>
                  <a:srgbClr val="FF00FF"/>
                </a:solidFill>
              </a:rPr>
              <a:t>Heb 5:11</a:t>
            </a:r>
            <a:r>
              <a:rPr lang="en-US" dirty="0">
                <a:solidFill>
                  <a:srgbClr val="FF00FF"/>
                </a:solidFill>
              </a:rPr>
              <a:t> </a:t>
            </a:r>
            <a:r>
              <a:rPr lang="en-US" dirty="0"/>
              <a:t>– because of their baggage, it made it hard for them to understand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>
            <a:normAutofit/>
          </a:bodyPr>
          <a:lstStyle/>
          <a:p>
            <a:pPr lvl="0"/>
            <a:r>
              <a:rPr lang="en-US" sz="40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We All Have Baggage</a:t>
            </a:r>
            <a:endParaRPr lang="en-US" sz="40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458200" cy="57912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FF"/>
                </a:solidFill>
              </a:rPr>
              <a:t>Matt. 11:28-30</a:t>
            </a:r>
          </a:p>
          <a:p>
            <a:r>
              <a:rPr lang="en-US" dirty="0" smtClean="0"/>
              <a:t>Jesus calls us to let go of it and take up His light burden</a:t>
            </a:r>
          </a:p>
          <a:p>
            <a:r>
              <a:rPr lang="en-US" dirty="0" smtClean="0"/>
              <a:t>Provides easy yoke to help</a:t>
            </a:r>
          </a:p>
          <a:p>
            <a:r>
              <a:rPr lang="en-US" dirty="0" smtClean="0"/>
              <a:t>Jesus provides </a:t>
            </a:r>
            <a:r>
              <a:rPr lang="en-US" b="1" dirty="0" smtClean="0">
                <a:solidFill>
                  <a:srgbClr val="00B0F0"/>
                </a:solidFill>
              </a:rPr>
              <a:t>rest</a:t>
            </a:r>
          </a:p>
          <a:p>
            <a:r>
              <a:rPr lang="en-US" dirty="0" smtClean="0"/>
              <a:t>Trust God! </a:t>
            </a:r>
          </a:p>
          <a:p>
            <a:r>
              <a:rPr lang="en-US" dirty="0" smtClean="0"/>
              <a:t>Don’t trust men’s doctrines</a:t>
            </a:r>
          </a:p>
          <a:p>
            <a:r>
              <a:rPr lang="en-US" dirty="0" smtClean="0"/>
              <a:t>Humbly submit to God’s way </a:t>
            </a:r>
            <a:r>
              <a:rPr lang="en-US" b="1" dirty="0" smtClean="0">
                <a:solidFill>
                  <a:srgbClr val="FF00FF"/>
                </a:solidFill>
              </a:rPr>
              <a:t>Acts 2:38</a:t>
            </a:r>
            <a:endParaRPr lang="en-US" b="1" dirty="0">
              <a:solidFill>
                <a:srgbClr val="FF00FF"/>
              </a:solidFill>
            </a:endParaRP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896</TotalTime>
  <Words>485</Words>
  <Application>Microsoft Office PowerPoint</Application>
  <PresentationFormat>On-screen Show (4:3)</PresentationFormat>
  <Paragraphs>67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CHILD TRAINING OBSTACLES</vt:lpstr>
      <vt:lpstr>Child Training Obstacles</vt:lpstr>
      <vt:lpstr>Child Training Obstacles</vt:lpstr>
      <vt:lpstr>Misunderstanding of goals/methods</vt:lpstr>
      <vt:lpstr>Misunderstanding of human nature</vt:lpstr>
      <vt:lpstr>Trust in worldly philosophies</vt:lpstr>
      <vt:lpstr>Parental baggage</vt:lpstr>
      <vt:lpstr>We All Have Baggage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James Hamilton</dc:creator>
  <cp:lastModifiedBy>James Hamilton</cp:lastModifiedBy>
  <cp:revision>18</cp:revision>
  <dcterms:created xsi:type="dcterms:W3CDTF">2012-04-14T01:18:38Z</dcterms:created>
  <dcterms:modified xsi:type="dcterms:W3CDTF">2012-04-14T16:15:05Z</dcterms:modified>
</cp:coreProperties>
</file>