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38" autoAdjust="0"/>
  </p:normalViewPr>
  <p:slideViewPr>
    <p:cSldViewPr>
      <p:cViewPr varScale="1">
        <p:scale>
          <a:sx n="86" d="100"/>
          <a:sy n="86" d="100"/>
        </p:scale>
        <p:origin x="-936" y="14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7EB2-71DA-4D6D-88E0-6EA38651DF0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189A-A691-4740-84E2-DED02C1F5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7EB2-71DA-4D6D-88E0-6EA38651DF0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189A-A691-4740-84E2-DED02C1F5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7EB2-71DA-4D6D-88E0-6EA38651DF0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189A-A691-4740-84E2-DED02C1F5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7EB2-71DA-4D6D-88E0-6EA38651DF0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189A-A691-4740-84E2-DED02C1F5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7EB2-71DA-4D6D-88E0-6EA38651DF0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189A-A691-4740-84E2-DED02C1F5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7EB2-71DA-4D6D-88E0-6EA38651DF0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189A-A691-4740-84E2-DED02C1F5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7EB2-71DA-4D6D-88E0-6EA38651DF0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189A-A691-4740-84E2-DED02C1F5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7EB2-71DA-4D6D-88E0-6EA38651DF0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189A-A691-4740-84E2-DED02C1F5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7EB2-71DA-4D6D-88E0-6EA38651DF0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189A-A691-4740-84E2-DED02C1F5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7EB2-71DA-4D6D-88E0-6EA38651DF0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189A-A691-4740-84E2-DED02C1F5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7EB2-71DA-4D6D-88E0-6EA38651DF0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189A-A691-4740-84E2-DED02C1F5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17EB2-71DA-4D6D-88E0-6EA38651DF0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E189A-A691-4740-84E2-DED02C1F5BA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Child Training Objectives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Self-control</a:t>
            </a:r>
            <a:r>
              <a:rPr lang="en-US" dirty="0" smtClean="0"/>
              <a:t> </a:t>
            </a:r>
            <a:r>
              <a:rPr lang="en-US" b="1" dirty="0" smtClean="0"/>
              <a:t>vs. </a:t>
            </a:r>
            <a:r>
              <a:rPr lang="en-US" b="1" dirty="0" smtClean="0">
                <a:solidFill>
                  <a:srgbClr val="00FF00"/>
                </a:solidFill>
              </a:rPr>
              <a:t>Self-indulgent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Self-indulgent: </a:t>
            </a:r>
          </a:p>
          <a:p>
            <a:r>
              <a:rPr lang="en-US" dirty="0" smtClean="0"/>
              <a:t>Impatient, instant gratification </a:t>
            </a:r>
            <a:r>
              <a:rPr lang="en-US" b="1" dirty="0" err="1" smtClean="0">
                <a:solidFill>
                  <a:srgbClr val="FF00FF"/>
                </a:solidFill>
              </a:rPr>
              <a:t>Hb</a:t>
            </a:r>
            <a:r>
              <a:rPr lang="en-US" b="1" dirty="0" smtClean="0">
                <a:solidFill>
                  <a:srgbClr val="FF00FF"/>
                </a:solidFill>
              </a:rPr>
              <a:t> 11:25 </a:t>
            </a:r>
            <a:r>
              <a:rPr lang="en-US" dirty="0" smtClean="0"/>
              <a:t>not interested in hard work or service but fun</a:t>
            </a:r>
          </a:p>
          <a:p>
            <a:r>
              <a:rPr lang="en-US" dirty="0" smtClean="0"/>
              <a:t>Not </a:t>
            </a:r>
            <a:r>
              <a:rPr lang="en-US" dirty="0" smtClean="0">
                <a:solidFill>
                  <a:srgbClr val="00B0F0"/>
                </a:solidFill>
              </a:rPr>
              <a:t>“What can I do for you?” </a:t>
            </a:r>
            <a:r>
              <a:rPr lang="en-US" dirty="0" smtClean="0"/>
              <a:t>but</a:t>
            </a:r>
            <a:r>
              <a:rPr lang="en-US" dirty="0" smtClean="0">
                <a:solidFill>
                  <a:srgbClr val="00FF00"/>
                </a:solidFill>
              </a:rPr>
              <a:t> “What can you do for me?”</a:t>
            </a:r>
          </a:p>
          <a:p>
            <a:r>
              <a:rPr lang="en-US" dirty="0" smtClean="0"/>
              <a:t>Ungrateful for gifts, food, etc. happiness based on taste, my feelings, etc.</a:t>
            </a:r>
          </a:p>
          <a:p>
            <a:r>
              <a:rPr lang="en-US" dirty="0" smtClean="0"/>
              <a:t>Not easily satisfied</a:t>
            </a:r>
          </a:p>
          <a:p>
            <a:r>
              <a:rPr lang="en-US" dirty="0" smtClean="0"/>
              <a:t>Bored “I’m bored” = “I’m thinking of ME.”</a:t>
            </a:r>
          </a:p>
          <a:p>
            <a:r>
              <a:rPr lang="en-US" dirty="0" smtClean="0"/>
              <a:t>Inconsistent application of principles as only affects self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Wisdom</a:t>
            </a:r>
            <a:r>
              <a:rPr lang="en-US" dirty="0" smtClean="0"/>
              <a:t> </a:t>
            </a:r>
            <a:r>
              <a:rPr lang="en-US" b="1" dirty="0" smtClean="0"/>
              <a:t>vs. </a:t>
            </a:r>
            <a:r>
              <a:rPr lang="en-US" b="1" dirty="0" smtClean="0">
                <a:solidFill>
                  <a:srgbClr val="00FF00"/>
                </a:solidFill>
              </a:rPr>
              <a:t>Foolishness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Not born with </a:t>
            </a:r>
            <a:r>
              <a:rPr lang="en-US" dirty="0" smtClean="0">
                <a:solidFill>
                  <a:srgbClr val="00B0F0"/>
                </a:solidFill>
              </a:rPr>
              <a:t>understanding</a:t>
            </a:r>
          </a:p>
          <a:p>
            <a:r>
              <a:rPr lang="en-US" dirty="0" smtClean="0"/>
              <a:t>Learn from mistakes (consequences)</a:t>
            </a:r>
          </a:p>
          <a:p>
            <a:r>
              <a:rPr lang="en-US" dirty="0" smtClean="0"/>
              <a:t>See beyond the superficial; k</a:t>
            </a:r>
            <a:r>
              <a:rPr lang="en-US" dirty="0" smtClean="0"/>
              <a:t>nows what is best</a:t>
            </a:r>
          </a:p>
          <a:p>
            <a:r>
              <a:rPr lang="en-US" dirty="0" smtClean="0"/>
              <a:t>Keeping a level head; doesn’t panic</a:t>
            </a:r>
          </a:p>
          <a:p>
            <a:r>
              <a:rPr lang="en-US" dirty="0" smtClean="0"/>
              <a:t>Wisdom is controlling process to a</a:t>
            </a:r>
            <a:r>
              <a:rPr lang="en-US" dirty="0" smtClean="0"/>
              <a:t>void destructive actions based on warnings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Foolishness </a:t>
            </a:r>
            <a:r>
              <a:rPr lang="en-US" dirty="0" smtClean="0"/>
              <a:t>repeats mistakes</a:t>
            </a:r>
          </a:p>
          <a:p>
            <a:r>
              <a:rPr lang="en-US" dirty="0" smtClean="0"/>
              <a:t>Can’t be trusted to be left alone</a:t>
            </a:r>
          </a:p>
          <a:p>
            <a:r>
              <a:rPr lang="en-US" dirty="0" smtClean="0"/>
              <a:t>Impulsive in speech and action; retaliatory</a:t>
            </a:r>
          </a:p>
          <a:p>
            <a:r>
              <a:rPr lang="en-US" dirty="0" smtClean="0"/>
              <a:t>Difficulty with time and money management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Responsibility</a:t>
            </a:r>
            <a:r>
              <a:rPr lang="en-US" dirty="0" smtClean="0"/>
              <a:t> </a:t>
            </a:r>
            <a:r>
              <a:rPr lang="en-US" b="1" dirty="0" smtClean="0"/>
              <a:t>vs. </a:t>
            </a:r>
            <a:r>
              <a:rPr lang="en-US" b="1" dirty="0" smtClean="0">
                <a:solidFill>
                  <a:srgbClr val="00FF00"/>
                </a:solidFill>
              </a:rPr>
              <a:t>Irresponsibility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Accepts personal responsibility for his actions</a:t>
            </a:r>
          </a:p>
          <a:p>
            <a:r>
              <a:rPr lang="en-US" dirty="0" smtClean="0"/>
              <a:t>How rebuke is received; </a:t>
            </a:r>
            <a:r>
              <a:rPr lang="en-US" dirty="0" smtClean="0">
                <a:solidFill>
                  <a:srgbClr val="00B0F0"/>
                </a:solidFill>
              </a:rPr>
              <a:t>accept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FF00"/>
                </a:solidFill>
              </a:rPr>
              <a:t>blame others</a:t>
            </a:r>
          </a:p>
          <a:p>
            <a:r>
              <a:rPr lang="en-US" dirty="0" smtClean="0"/>
              <a:t>Conscientious work habits; Dependable; punctual; keeps his word</a:t>
            </a:r>
          </a:p>
          <a:p>
            <a:r>
              <a:rPr lang="en-US" dirty="0" smtClean="0"/>
              <a:t>Takes initiative; not just do what you’re told</a:t>
            </a:r>
          </a:p>
          <a:p>
            <a:r>
              <a:rPr lang="en-US" dirty="0" smtClean="0"/>
              <a:t>Finish what he starts</a:t>
            </a:r>
          </a:p>
          <a:p>
            <a:r>
              <a:rPr lang="en-US" dirty="0" smtClean="0"/>
              <a:t>Know what is right, chose what is right, do what is right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What do I do to help him choose right on his own?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Responsibility</a:t>
            </a:r>
            <a:r>
              <a:rPr lang="en-US" dirty="0" smtClean="0"/>
              <a:t> </a:t>
            </a:r>
            <a:r>
              <a:rPr lang="en-US" b="1" dirty="0" smtClean="0"/>
              <a:t>vs. </a:t>
            </a:r>
            <a:r>
              <a:rPr lang="en-US" b="1" dirty="0" smtClean="0">
                <a:solidFill>
                  <a:srgbClr val="00FF00"/>
                </a:solidFill>
              </a:rPr>
              <a:t>Irresponsibility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6019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Irresponsibility</a:t>
            </a:r>
          </a:p>
          <a:p>
            <a:r>
              <a:rPr lang="en-US" dirty="0" smtClean="0"/>
              <a:t>Denies guilt</a:t>
            </a:r>
          </a:p>
          <a:p>
            <a:r>
              <a:rPr lang="en-US" dirty="0" smtClean="0"/>
              <a:t>Blames others</a:t>
            </a:r>
          </a:p>
          <a:p>
            <a:r>
              <a:rPr lang="en-US" dirty="0" smtClean="0"/>
              <a:t>Justifies self by including others</a:t>
            </a:r>
          </a:p>
          <a:p>
            <a:r>
              <a:rPr lang="en-US" dirty="0" smtClean="0"/>
              <a:t>Resents punishment</a:t>
            </a:r>
          </a:p>
          <a:p>
            <a:r>
              <a:rPr lang="en-US" dirty="0" smtClean="0"/>
              <a:t>Resents anything requiring effort</a:t>
            </a:r>
          </a:p>
          <a:p>
            <a:r>
              <a:rPr lang="en-US" dirty="0" smtClean="0"/>
              <a:t>Gives up easily, doesn’t finish</a:t>
            </a:r>
          </a:p>
          <a:p>
            <a:r>
              <a:rPr lang="en-US" dirty="0" smtClean="0"/>
              <a:t>Not interested in helping others</a:t>
            </a:r>
          </a:p>
          <a:p>
            <a:r>
              <a:rPr lang="en-US" dirty="0" smtClean="0"/>
              <a:t>These principles apply to everyone! </a:t>
            </a:r>
            <a:r>
              <a:rPr lang="en-US" b="1" dirty="0" smtClean="0">
                <a:solidFill>
                  <a:srgbClr val="FF00FF"/>
                </a:solidFill>
              </a:rPr>
              <a:t>Heb. 12:9-11, Matt. 5:3-10, Rom. 10:9-10, Acts 2:38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00FF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/>
              <a:t>Child Training Goal &amp; </a:t>
            </a:r>
            <a:r>
              <a:rPr lang="en-US" b="1" dirty="0" smtClean="0"/>
              <a:t>Objectives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Objectives to help us reach the ultimate goal</a:t>
            </a:r>
          </a:p>
          <a:p>
            <a:r>
              <a:rPr lang="en-US" dirty="0" smtClean="0"/>
              <a:t>What is God’s job description for parenting?</a:t>
            </a:r>
          </a:p>
          <a:p>
            <a:r>
              <a:rPr lang="en-US" dirty="0" smtClean="0"/>
              <a:t>Nothing profound, nothing new</a:t>
            </a:r>
          </a:p>
          <a:p>
            <a:r>
              <a:rPr lang="en-US" dirty="0" smtClean="0"/>
              <a:t>We constantly need to refocus on goals</a:t>
            </a:r>
          </a:p>
          <a:p>
            <a:r>
              <a:rPr lang="en-US" dirty="0" smtClean="0"/>
              <a:t>We get distracted by pressures of world</a:t>
            </a:r>
          </a:p>
          <a:p>
            <a:r>
              <a:rPr lang="en-US" dirty="0" smtClean="0"/>
              <a:t>Purpose of assembling is to apply to life</a:t>
            </a:r>
          </a:p>
          <a:p>
            <a:r>
              <a:rPr lang="en-US" dirty="0" smtClean="0"/>
              <a:t>If you have problems, think of how to use God’s wisdom in scripture for solution</a:t>
            </a:r>
          </a:p>
          <a:p>
            <a:r>
              <a:rPr lang="en-US" dirty="0" smtClean="0"/>
              <a:t>Compartmentalized thinking leads to seeking worldly solutions to problems in this world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/>
              <a:t>God’s Will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943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Psalm 127 </a:t>
            </a:r>
            <a:r>
              <a:rPr lang="en-US" dirty="0" smtClean="0"/>
              <a:t>children are a blessing from God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“Not mine!” </a:t>
            </a:r>
            <a:r>
              <a:rPr lang="en-US" dirty="0" smtClean="0"/>
              <a:t>don’t listen, etc.</a:t>
            </a:r>
          </a:p>
          <a:p>
            <a:r>
              <a:rPr lang="en-US" dirty="0" smtClean="0"/>
              <a:t>Also consider </a:t>
            </a:r>
            <a:r>
              <a:rPr lang="en-US" b="1" dirty="0" smtClean="0">
                <a:solidFill>
                  <a:srgbClr val="FF00FF"/>
                </a:solidFill>
              </a:rPr>
              <a:t>Proverbs 10:1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Prov. 22:15 </a:t>
            </a:r>
            <a:r>
              <a:rPr lang="en-US" dirty="0" smtClean="0"/>
              <a:t>explains why he needs guidance</a:t>
            </a:r>
          </a:p>
          <a:p>
            <a:r>
              <a:rPr lang="en-US" dirty="0" smtClean="0"/>
              <a:t>God didn’t make him a smart-mouth</a:t>
            </a:r>
          </a:p>
          <a:p>
            <a:r>
              <a:rPr lang="en-US" dirty="0" smtClean="0"/>
              <a:t>God didn’t intend for him to be </a:t>
            </a:r>
            <a:r>
              <a:rPr lang="en-US" dirty="0" smtClean="0"/>
              <a:t>rebellious</a:t>
            </a:r>
          </a:p>
          <a:p>
            <a:r>
              <a:rPr lang="en-US" dirty="0" smtClean="0"/>
              <a:t>He need not be selfish &amp; miserable</a:t>
            </a:r>
          </a:p>
          <a:p>
            <a:r>
              <a:rPr lang="en-US" dirty="0" smtClean="0"/>
              <a:t>God wants parent &amp; child to be happy together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Principles apply to all relationships in life </a:t>
            </a:r>
            <a:r>
              <a:rPr lang="en-US" b="1" dirty="0" smtClean="0">
                <a:solidFill>
                  <a:srgbClr val="FF00FF"/>
                </a:solidFill>
              </a:rPr>
              <a:t>3 </a:t>
            </a:r>
            <a:r>
              <a:rPr lang="en-US" b="1" dirty="0" err="1" smtClean="0">
                <a:solidFill>
                  <a:srgbClr val="FF00FF"/>
                </a:solidFill>
              </a:rPr>
              <a:t>Jn</a:t>
            </a:r>
            <a:r>
              <a:rPr lang="en-US" b="1" dirty="0" smtClean="0">
                <a:solidFill>
                  <a:srgbClr val="FF00FF"/>
                </a:solidFill>
              </a:rPr>
              <a:t> 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/>
              <a:t>God’s Goal for Parenting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Clear view of goal is key:</a:t>
            </a:r>
          </a:p>
          <a:p>
            <a:r>
              <a:rPr lang="en-US" dirty="0" smtClean="0"/>
              <a:t>Objectives to meet in process of the goal</a:t>
            </a:r>
          </a:p>
          <a:p>
            <a:r>
              <a:rPr lang="en-US" dirty="0" smtClean="0"/>
              <a:t>Objectives determine methods to reach goal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Ephesians 6:4 </a:t>
            </a:r>
            <a:r>
              <a:rPr lang="en-US" b="1" dirty="0" smtClean="0">
                <a:solidFill>
                  <a:srgbClr val="00B0F0"/>
                </a:solidFill>
              </a:rPr>
              <a:t>training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B0F0"/>
                </a:solidFill>
              </a:rPr>
              <a:t>warning</a:t>
            </a:r>
            <a:r>
              <a:rPr lang="en-US" dirty="0" smtClean="0"/>
              <a:t> of the </a:t>
            </a:r>
            <a:r>
              <a:rPr lang="en-US" b="1" dirty="0" smtClean="0">
                <a:solidFill>
                  <a:srgbClr val="00B0F0"/>
                </a:solidFill>
              </a:rPr>
              <a:t>Lord</a:t>
            </a:r>
          </a:p>
          <a:p>
            <a:r>
              <a:rPr lang="en-US" dirty="0" smtClean="0"/>
              <a:t>Allusion to </a:t>
            </a:r>
            <a:r>
              <a:rPr lang="en-US" b="1" dirty="0" smtClean="0">
                <a:solidFill>
                  <a:srgbClr val="FF00FF"/>
                </a:solidFill>
              </a:rPr>
              <a:t>Proverbs 3:11-12 </a:t>
            </a:r>
            <a:r>
              <a:rPr lang="en-US" dirty="0" smtClean="0"/>
              <a:t>father is to give </a:t>
            </a:r>
            <a:r>
              <a:rPr lang="en-US" b="1" dirty="0" smtClean="0">
                <a:solidFill>
                  <a:srgbClr val="00B0F0"/>
                </a:solidFill>
              </a:rPr>
              <a:t>God’s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instruction</a:t>
            </a:r>
          </a:p>
          <a:p>
            <a:r>
              <a:rPr lang="en-US" dirty="0" smtClean="0"/>
              <a:t>Children are </a:t>
            </a:r>
            <a:r>
              <a:rPr lang="en-US" b="1" dirty="0" smtClean="0">
                <a:solidFill>
                  <a:srgbClr val="00B0F0"/>
                </a:solidFill>
              </a:rPr>
              <a:t>God’s</a:t>
            </a:r>
            <a:r>
              <a:rPr lang="en-US" dirty="0" smtClean="0"/>
              <a:t> children </a:t>
            </a:r>
            <a:r>
              <a:rPr lang="en-US" b="1" dirty="0" smtClean="0">
                <a:solidFill>
                  <a:srgbClr val="00B0F0"/>
                </a:solidFill>
              </a:rPr>
              <a:t>Heb. 12:9</a:t>
            </a:r>
          </a:p>
          <a:p>
            <a:r>
              <a:rPr lang="en-US" dirty="0" smtClean="0"/>
              <a:t>Parents are stewards, </a:t>
            </a:r>
            <a:r>
              <a:rPr lang="en-US" strike="sngStrike" dirty="0" smtClean="0"/>
              <a:t>caretakers</a:t>
            </a:r>
            <a:r>
              <a:rPr lang="en-US" dirty="0" smtClean="0"/>
              <a:t>, caregivers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Heb. 12:3-11 </a:t>
            </a:r>
            <a:r>
              <a:rPr lang="en-US" dirty="0" smtClean="0"/>
              <a:t>also applies </a:t>
            </a:r>
            <a:r>
              <a:rPr lang="en-US" b="1" dirty="0" smtClean="0">
                <a:solidFill>
                  <a:srgbClr val="FF00FF"/>
                </a:solidFill>
              </a:rPr>
              <a:t>Prov. 3:11-12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God’s instruction for relationship to Him </a:t>
            </a:r>
            <a:endParaRPr lang="en-US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/>
              <a:t>God’s Goal for Parenting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6019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Heb 12:3-11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V.5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you have forgotten the exhortation…</a:t>
            </a:r>
          </a:p>
          <a:p>
            <a:r>
              <a:rPr lang="en-US" dirty="0" smtClean="0"/>
              <a:t>Life pressures distract (don’t let them—</a:t>
            </a:r>
            <a:r>
              <a:rPr lang="en-US" b="1" dirty="0" smtClean="0">
                <a:solidFill>
                  <a:srgbClr val="FF00FF"/>
                </a:solidFill>
              </a:rPr>
              <a:t>v.1-2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Prov. 3:11-12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V.7</a:t>
            </a:r>
            <a:r>
              <a:rPr lang="en-US" dirty="0" smtClean="0"/>
              <a:t> God chastens us because He is a father</a:t>
            </a:r>
          </a:p>
          <a:p>
            <a:r>
              <a:rPr lang="en-US" dirty="0" smtClean="0"/>
              <a:t>Child without training = child without father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V.8</a:t>
            </a:r>
            <a:r>
              <a:rPr lang="en-US" dirty="0" smtClean="0"/>
              <a:t> Child can reject discipline and make themselves illegitimate (</a:t>
            </a:r>
            <a:r>
              <a:rPr lang="en-US" b="1" dirty="0" smtClean="0">
                <a:solidFill>
                  <a:srgbClr val="FF00FF"/>
                </a:solidFill>
              </a:rPr>
              <a:t>v.5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V.9</a:t>
            </a:r>
            <a:r>
              <a:rPr lang="en-US" dirty="0" smtClean="0"/>
              <a:t> choose to submit to God’s discipline &amp; </a:t>
            </a:r>
            <a:r>
              <a:rPr lang="en-US" b="1" dirty="0" smtClean="0">
                <a:solidFill>
                  <a:srgbClr val="00B0F0"/>
                </a:solidFill>
              </a:rPr>
              <a:t>live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V.10</a:t>
            </a:r>
            <a:r>
              <a:rPr lang="en-US" dirty="0" smtClean="0"/>
              <a:t> recognizes that fathers make mistakes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/>
              <a:t>God’s Goal for Parenting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60198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Heb 12:3-11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V.10</a:t>
            </a:r>
            <a:r>
              <a:rPr lang="en-US" dirty="0" smtClean="0"/>
              <a:t> for our </a:t>
            </a:r>
            <a:r>
              <a:rPr lang="en-US" b="1" dirty="0" smtClean="0">
                <a:solidFill>
                  <a:srgbClr val="00B0F0"/>
                </a:solidFill>
              </a:rPr>
              <a:t>good</a:t>
            </a:r>
          </a:p>
          <a:p>
            <a:r>
              <a:rPr lang="en-US" dirty="0" smtClean="0"/>
              <a:t>Share in God’s holiness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V.11</a:t>
            </a:r>
            <a:r>
              <a:rPr lang="en-US" dirty="0" smtClean="0"/>
              <a:t> unpleasant at </a:t>
            </a:r>
            <a:r>
              <a:rPr lang="en-US" b="1" dirty="0" smtClean="0">
                <a:solidFill>
                  <a:srgbClr val="00B0F0"/>
                </a:solidFill>
              </a:rPr>
              <a:t>present</a:t>
            </a:r>
            <a:r>
              <a:rPr lang="en-US" dirty="0" smtClean="0"/>
              <a:t> (physically &amp; emotionally)</a:t>
            </a:r>
          </a:p>
          <a:p>
            <a:r>
              <a:rPr lang="en-US" dirty="0" smtClean="0"/>
              <a:t>All training (not just punishment) is sorrowful</a:t>
            </a:r>
          </a:p>
          <a:p>
            <a:r>
              <a:rPr lang="en-US" dirty="0" smtClean="0"/>
              <a:t>For </a:t>
            </a:r>
            <a:r>
              <a:rPr lang="en-US" b="1" dirty="0" smtClean="0">
                <a:solidFill>
                  <a:srgbClr val="00B0F0"/>
                </a:solidFill>
              </a:rPr>
              <a:t>both</a:t>
            </a:r>
            <a:r>
              <a:rPr lang="en-US" dirty="0" smtClean="0"/>
              <a:t> parent and child</a:t>
            </a:r>
          </a:p>
          <a:p>
            <a:r>
              <a:rPr lang="en-US" dirty="0" smtClean="0"/>
              <a:t>Goal is </a:t>
            </a:r>
            <a:r>
              <a:rPr lang="en-US" dirty="0" smtClean="0">
                <a:solidFill>
                  <a:srgbClr val="FFFF00"/>
                </a:solidFill>
              </a:rPr>
              <a:t>peaceable fruit of righteousness</a:t>
            </a:r>
          </a:p>
          <a:p>
            <a:r>
              <a:rPr lang="en-US" dirty="0" smtClean="0"/>
              <a:t>Goal is </a:t>
            </a:r>
            <a:r>
              <a:rPr lang="en-US" b="1" dirty="0" smtClean="0">
                <a:solidFill>
                  <a:srgbClr val="00B0F0"/>
                </a:solidFill>
              </a:rPr>
              <a:t>godliness </a:t>
            </a:r>
            <a:r>
              <a:rPr lang="en-US" dirty="0" smtClean="0">
                <a:solidFill>
                  <a:srgbClr val="FFFF00"/>
                </a:solidFill>
              </a:rPr>
              <a:t>“training of the </a:t>
            </a:r>
            <a:r>
              <a:rPr lang="en-US" b="1" dirty="0" smtClean="0">
                <a:solidFill>
                  <a:srgbClr val="00FF00"/>
                </a:solidFill>
              </a:rPr>
              <a:t>Lord</a:t>
            </a:r>
            <a:r>
              <a:rPr lang="en-US" dirty="0" smtClean="0">
                <a:solidFill>
                  <a:srgbClr val="FFFF00"/>
                </a:solidFill>
              </a:rPr>
              <a:t>” </a:t>
            </a:r>
            <a:r>
              <a:rPr lang="en-US" b="1" dirty="0" smtClean="0">
                <a:solidFill>
                  <a:srgbClr val="FF00FF"/>
                </a:solidFill>
              </a:rPr>
              <a:t>v.10</a:t>
            </a:r>
          </a:p>
          <a:p>
            <a:r>
              <a:rPr lang="en-US" dirty="0" smtClean="0"/>
              <a:t>Godliness is by choice—</a:t>
            </a:r>
            <a:r>
              <a:rPr lang="en-US" b="1" dirty="0" smtClean="0">
                <a:solidFill>
                  <a:srgbClr val="00B0F0"/>
                </a:solidFill>
              </a:rPr>
              <a:t>independent</a:t>
            </a:r>
            <a:r>
              <a:rPr lang="en-US" dirty="0" smtClean="0"/>
              <a:t> godliness </a:t>
            </a:r>
            <a:r>
              <a:rPr lang="en-US" b="1" dirty="0" smtClean="0">
                <a:solidFill>
                  <a:srgbClr val="FF00FF"/>
                </a:solidFill>
              </a:rPr>
              <a:t>v.9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/>
              <a:t>God’s Goal for Parenting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6019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Heb 12:3-11 </a:t>
            </a:r>
            <a:r>
              <a:rPr lang="en-US" dirty="0" smtClean="0"/>
              <a:t>child to </a:t>
            </a:r>
            <a:r>
              <a:rPr lang="en-US" b="1" dirty="0" smtClean="0">
                <a:solidFill>
                  <a:srgbClr val="00B0F0"/>
                </a:solidFill>
              </a:rPr>
              <a:t>choose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life, God’s holiness, peaceable fairness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Spiritual maturity, independent godliness</a:t>
            </a:r>
          </a:p>
          <a:p>
            <a:r>
              <a:rPr lang="en-US" dirty="0" smtClean="0"/>
              <a:t>What if every parental decision was deliberately made with God’s holiness in mind?</a:t>
            </a:r>
          </a:p>
          <a:p>
            <a:r>
              <a:rPr lang="en-US" dirty="0" smtClean="0"/>
              <a:t>We usually give little long-term thought to the effects of our decisions (often “little” issues)</a:t>
            </a:r>
          </a:p>
          <a:p>
            <a:r>
              <a:rPr lang="en-US" dirty="0" smtClean="0"/>
              <a:t>Does this bring child closer to God &amp; His way or closer to the world and farther from God?</a:t>
            </a:r>
          </a:p>
          <a:p>
            <a:r>
              <a:rPr lang="en-US" dirty="0" smtClean="0"/>
              <a:t>Does this encourage child’s love for </a:t>
            </a:r>
            <a:r>
              <a:rPr lang="en-US" b="1" dirty="0" smtClean="0">
                <a:solidFill>
                  <a:srgbClr val="FFFF00"/>
                </a:solidFill>
              </a:rPr>
              <a:t>God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world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00FF00"/>
                </a:solidFill>
              </a:rPr>
              <a:t>self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Objectives to Reach God’s Goal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60198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Self-control</a:t>
            </a:r>
            <a:r>
              <a:rPr lang="en-US" dirty="0" smtClean="0"/>
              <a:t> vs. </a:t>
            </a:r>
            <a:r>
              <a:rPr lang="en-US" dirty="0" smtClean="0">
                <a:solidFill>
                  <a:srgbClr val="00FF00"/>
                </a:solidFill>
              </a:rPr>
              <a:t>self-indulgent</a:t>
            </a:r>
            <a:r>
              <a:rPr lang="en-US" dirty="0" smtClean="0"/>
              <a:t> (selfishness)</a:t>
            </a:r>
          </a:p>
          <a:p>
            <a:r>
              <a:rPr lang="en-US" dirty="0" smtClean="0"/>
              <a:t>Actions based on what God says is right and not by feelings or passions </a:t>
            </a:r>
            <a:r>
              <a:rPr lang="en-US" b="1" dirty="0" smtClean="0">
                <a:solidFill>
                  <a:srgbClr val="FF00FF"/>
                </a:solidFill>
              </a:rPr>
              <a:t>1 John 2:16, Prov. 14:12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Wisdom</a:t>
            </a:r>
            <a:r>
              <a:rPr lang="en-US" dirty="0" smtClean="0"/>
              <a:t> vs. </a:t>
            </a:r>
            <a:r>
              <a:rPr lang="en-US" dirty="0" smtClean="0">
                <a:solidFill>
                  <a:srgbClr val="00FF00"/>
                </a:solidFill>
              </a:rPr>
              <a:t>foolishness </a:t>
            </a:r>
            <a:r>
              <a:rPr lang="en-US" b="1" dirty="0" smtClean="0">
                <a:solidFill>
                  <a:srgbClr val="FF00FF"/>
                </a:solidFill>
              </a:rPr>
              <a:t>Prov. 1:7</a:t>
            </a:r>
          </a:p>
          <a:p>
            <a:r>
              <a:rPr lang="en-US" dirty="0" smtClean="0"/>
              <a:t>Must understand need for control</a:t>
            </a:r>
            <a:endParaRPr lang="en-US" dirty="0" smtClean="0"/>
          </a:p>
          <a:p>
            <a:r>
              <a:rPr lang="en-US" b="1" dirty="0" smtClean="0">
                <a:solidFill>
                  <a:srgbClr val="00B0F0"/>
                </a:solidFill>
              </a:rPr>
              <a:t>Control </a:t>
            </a:r>
            <a:r>
              <a:rPr lang="en-US" dirty="0" smtClean="0"/>
              <a:t>implies</a:t>
            </a:r>
            <a:r>
              <a:rPr lang="en-US" b="1" dirty="0" smtClean="0">
                <a:solidFill>
                  <a:srgbClr val="00B0F0"/>
                </a:solidFill>
              </a:rPr>
              <a:t> authority</a:t>
            </a:r>
            <a:r>
              <a:rPr lang="en-US" dirty="0" smtClean="0"/>
              <a:t>, God’s standard of behavior “in control” “under control”</a:t>
            </a:r>
          </a:p>
          <a:p>
            <a:r>
              <a:rPr lang="en-US" dirty="0" smtClean="0"/>
              <a:t>Child must know what godliness is to strive for it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Responsibility</a:t>
            </a:r>
            <a:r>
              <a:rPr lang="en-US" dirty="0" smtClean="0"/>
              <a:t> vs. </a:t>
            </a:r>
            <a:r>
              <a:rPr lang="en-US" dirty="0" smtClean="0">
                <a:solidFill>
                  <a:srgbClr val="00FF00"/>
                </a:solidFill>
              </a:rPr>
              <a:t>irresponsibility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2 Cor. 5:10</a:t>
            </a:r>
            <a:endParaRPr lang="en-US" dirty="0" smtClean="0"/>
          </a:p>
          <a:p>
            <a:r>
              <a:rPr lang="en-US" dirty="0" smtClean="0"/>
              <a:t>Subjects himself to control, chooses actions</a:t>
            </a:r>
          </a:p>
          <a:p>
            <a:r>
              <a:rPr lang="en-US" b="1" dirty="0">
                <a:solidFill>
                  <a:srgbClr val="00B0F0"/>
                </a:solidFill>
              </a:rPr>
              <a:t>S</a:t>
            </a:r>
            <a:r>
              <a:rPr lang="en-US" b="1" dirty="0" smtClean="0">
                <a:solidFill>
                  <a:srgbClr val="00B0F0"/>
                </a:solidFill>
              </a:rPr>
              <a:t>elf-control + </a:t>
            </a:r>
            <a:r>
              <a:rPr lang="en-US" b="1" dirty="0" smtClean="0">
                <a:solidFill>
                  <a:srgbClr val="00B0F0"/>
                </a:solidFill>
              </a:rPr>
              <a:t>Wisdom + Responsibility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Self-control</a:t>
            </a:r>
            <a:r>
              <a:rPr lang="en-US" dirty="0" smtClean="0"/>
              <a:t> </a:t>
            </a:r>
            <a:r>
              <a:rPr lang="en-US" b="1" dirty="0" smtClean="0"/>
              <a:t>vs. </a:t>
            </a:r>
            <a:r>
              <a:rPr lang="en-US" b="1" dirty="0">
                <a:solidFill>
                  <a:srgbClr val="00FF00"/>
                </a:solidFill>
              </a:rPr>
              <a:t>S</a:t>
            </a:r>
            <a:r>
              <a:rPr lang="en-US" b="1" dirty="0" smtClean="0">
                <a:solidFill>
                  <a:srgbClr val="00FF00"/>
                </a:solidFill>
              </a:rPr>
              <a:t>elf-indulgent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Will is in control (not passions) educated by God’s word as to what is right</a:t>
            </a:r>
          </a:p>
          <a:p>
            <a:r>
              <a:rPr lang="en-US" dirty="0" smtClean="0"/>
              <a:t>Free of bad habits, able to choose what is right</a:t>
            </a:r>
          </a:p>
          <a:p>
            <a:r>
              <a:rPr lang="en-US" dirty="0" smtClean="0"/>
              <a:t>Less focus on self leads to selflessness</a:t>
            </a:r>
          </a:p>
          <a:p>
            <a:r>
              <a:rPr lang="en-US" dirty="0" smtClean="0"/>
              <a:t>What is good for other others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Self-indulgent: </a:t>
            </a:r>
          </a:p>
          <a:p>
            <a:r>
              <a:rPr lang="en-US" dirty="0"/>
              <a:t>C</a:t>
            </a:r>
            <a:r>
              <a:rPr lang="en-US" dirty="0" smtClean="0"/>
              <a:t>an’t accept “No” (control)</a:t>
            </a:r>
          </a:p>
          <a:p>
            <a:r>
              <a:rPr lang="en-US" dirty="0" smtClean="0"/>
              <a:t>Can’t tell self “No”</a:t>
            </a:r>
          </a:p>
          <a:p>
            <a:r>
              <a:rPr lang="en-US" dirty="0" smtClean="0"/>
              <a:t>Feels entitled to every impulse he has</a:t>
            </a:r>
          </a:p>
          <a:p>
            <a:r>
              <a:rPr lang="en-US" dirty="0" smtClean="0"/>
              <a:t>no reason not to have what he wants</a:t>
            </a:r>
          </a:p>
          <a:p>
            <a:r>
              <a:rPr lang="en-US" dirty="0" smtClean="0"/>
              <a:t>If you give him a reason, he will scoff at 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877</Words>
  <Application>Microsoft Office PowerPoint</Application>
  <PresentationFormat>On-screen Show (4:3)</PresentationFormat>
  <Paragraphs>122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Child Training Objectives</vt:lpstr>
      <vt:lpstr>Child Training Goal &amp; Objectives </vt:lpstr>
      <vt:lpstr>God’s Will</vt:lpstr>
      <vt:lpstr>God’s Goal for Parenting</vt:lpstr>
      <vt:lpstr>God’s Goal for Parenting</vt:lpstr>
      <vt:lpstr>God’s Goal for Parenting</vt:lpstr>
      <vt:lpstr>God’s Goal for Parenting</vt:lpstr>
      <vt:lpstr>Objectives to Reach God’s Goal </vt:lpstr>
      <vt:lpstr>Self-control vs. Self-indulgent</vt:lpstr>
      <vt:lpstr>Self-control vs. Self-indulgent</vt:lpstr>
      <vt:lpstr>Wisdom vs. Foolishness</vt:lpstr>
      <vt:lpstr>Responsibility vs. Irresponsibility</vt:lpstr>
      <vt:lpstr>Responsibility vs. Irresponsibility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Hamilton</dc:creator>
  <cp:lastModifiedBy>James Hamilton</cp:lastModifiedBy>
  <cp:revision>42</cp:revision>
  <dcterms:created xsi:type="dcterms:W3CDTF">2012-04-21T14:10:14Z</dcterms:created>
  <dcterms:modified xsi:type="dcterms:W3CDTF">2012-04-22T06:01:25Z</dcterms:modified>
</cp:coreProperties>
</file>