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64"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3CDBB8-033F-4230-839B-66457F05A5BD}" type="datetimeFigureOut">
              <a:rPr lang="en-US" smtClean="0"/>
              <a:pPr/>
              <a:t>3/6/2010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2CBCC-B9A0-40C9-8B43-4BD93BB3CE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22CBCC-B9A0-40C9-8B43-4BD93BB3CE5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9DF1E-8146-40FB-94B1-ABF3291E6425}"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9DF1E-8146-40FB-94B1-ABF3291E6425}"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9DF1E-8146-40FB-94B1-ABF3291E6425}"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9DF1E-8146-40FB-94B1-ABF3291E6425}"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9DF1E-8146-40FB-94B1-ABF3291E6425}"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9DF1E-8146-40FB-94B1-ABF3291E6425}"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9DF1E-8146-40FB-94B1-ABF3291E6425}" type="datetimeFigureOut">
              <a:rPr lang="en-US" smtClean="0"/>
              <a:pPr/>
              <a:t>3/6/2010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9DF1E-8146-40FB-94B1-ABF3291E6425}" type="datetimeFigureOut">
              <a:rPr lang="en-US" smtClean="0"/>
              <a:pPr/>
              <a:t>3/6/2010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9DF1E-8146-40FB-94B1-ABF3291E6425}" type="datetimeFigureOut">
              <a:rPr lang="en-US" smtClean="0"/>
              <a:pPr/>
              <a:t>3/6/2010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9DF1E-8146-40FB-94B1-ABF3291E6425}"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9DF1E-8146-40FB-94B1-ABF3291E6425}"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D6CF-2F96-4D03-8270-6E10B5D4BB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9DF1E-8146-40FB-94B1-ABF3291E6425}" type="datetimeFigureOut">
              <a:rPr lang="en-US" smtClean="0"/>
              <a:pPr/>
              <a:t>3/6/2010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1D6CF-2F96-4D03-8270-6E10B5D4BBE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BETTER THINGS</a:t>
            </a:r>
            <a:endParaRPr lang="en-US" b="1" dirty="0"/>
          </a:p>
        </p:txBody>
      </p:sp>
      <p:sp>
        <p:nvSpPr>
          <p:cNvPr id="3" name="Subtitle 2"/>
          <p:cNvSpPr>
            <a:spLocks noGrp="1"/>
          </p:cNvSpPr>
          <p:nvPr>
            <p:ph type="subTitle" idx="1"/>
          </p:nvPr>
        </p:nvSpPr>
        <p:spPr/>
        <p:txBody>
          <a:bodyPr/>
          <a:lstStyle/>
          <a:p>
            <a:r>
              <a:rPr lang="en-US" b="1" dirty="0" smtClean="0">
                <a:solidFill>
                  <a:srgbClr val="FF00FF"/>
                </a:solidFill>
              </a:rPr>
              <a:t>HEBREWS</a:t>
            </a:r>
            <a:endParaRPr lang="en-US" b="1" dirty="0">
              <a:solidFill>
                <a:srgbClr val="FF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Hebrews</a:t>
            </a:r>
            <a:endParaRPr lang="en-US" b="1" dirty="0"/>
          </a:p>
        </p:txBody>
      </p:sp>
      <p:sp>
        <p:nvSpPr>
          <p:cNvPr id="3" name="Content Placeholder 2"/>
          <p:cNvSpPr>
            <a:spLocks noGrp="1"/>
          </p:cNvSpPr>
          <p:nvPr>
            <p:ph idx="1"/>
          </p:nvPr>
        </p:nvSpPr>
        <p:spPr>
          <a:xfrm>
            <a:off x="381000" y="1066800"/>
            <a:ext cx="8458200" cy="5791200"/>
          </a:xfrm>
        </p:spPr>
        <p:txBody>
          <a:bodyPr/>
          <a:lstStyle/>
          <a:p>
            <a:r>
              <a:rPr lang="en-US" dirty="0" smtClean="0">
                <a:solidFill>
                  <a:schemeClr val="accent6">
                    <a:lumMod val="20000"/>
                    <a:lumOff val="80000"/>
                  </a:schemeClr>
                </a:solidFill>
              </a:rPr>
              <a:t>Written soon before fall of Jerusalem </a:t>
            </a:r>
            <a:r>
              <a:rPr lang="en-US" b="1" dirty="0" smtClean="0">
                <a:solidFill>
                  <a:srgbClr val="FF00FF"/>
                </a:solidFill>
              </a:rPr>
              <a:t>8:13</a:t>
            </a:r>
          </a:p>
          <a:p>
            <a:r>
              <a:rPr lang="en-US" dirty="0" smtClean="0">
                <a:solidFill>
                  <a:schemeClr val="accent6">
                    <a:lumMod val="20000"/>
                    <a:lumOff val="80000"/>
                  </a:schemeClr>
                </a:solidFill>
              </a:rPr>
              <a:t>Anonymously Paul?</a:t>
            </a:r>
          </a:p>
          <a:p>
            <a:r>
              <a:rPr lang="en-US" dirty="0" smtClean="0">
                <a:solidFill>
                  <a:schemeClr val="accent6">
                    <a:lumMod val="20000"/>
                    <a:lumOff val="80000"/>
                  </a:schemeClr>
                </a:solidFill>
              </a:rPr>
              <a:t>To Jews in Judea and Galilee (Hebrew-speaking Jews)</a:t>
            </a:r>
          </a:p>
          <a:p>
            <a:r>
              <a:rPr lang="en-US" dirty="0" smtClean="0">
                <a:solidFill>
                  <a:schemeClr val="accent6">
                    <a:lumMod val="20000"/>
                    <a:lumOff val="80000"/>
                  </a:schemeClr>
                </a:solidFill>
              </a:rPr>
              <a:t>Masterpiece of logic - </a:t>
            </a:r>
            <a:r>
              <a:rPr lang="en-US" dirty="0" smtClean="0">
                <a:solidFill>
                  <a:srgbClr val="00FF00"/>
                </a:solidFill>
              </a:rPr>
              <a:t>new covenant is better</a:t>
            </a:r>
          </a:p>
          <a:p>
            <a:r>
              <a:rPr lang="en-US" dirty="0" smtClean="0">
                <a:solidFill>
                  <a:schemeClr val="accent6">
                    <a:lumMod val="20000"/>
                    <a:lumOff val="80000"/>
                  </a:schemeClr>
                </a:solidFill>
              </a:rPr>
              <a:t>Great motivation for Christians in danger of falling away permanently</a:t>
            </a:r>
          </a:p>
          <a:p>
            <a:r>
              <a:rPr lang="en-US" dirty="0" smtClean="0">
                <a:solidFill>
                  <a:srgbClr val="FFFF00"/>
                </a:solidFill>
              </a:rPr>
              <a:t>“Main point” </a:t>
            </a:r>
            <a:r>
              <a:rPr lang="en-US" b="1" dirty="0" smtClean="0">
                <a:solidFill>
                  <a:srgbClr val="FF00FF"/>
                </a:solidFill>
              </a:rPr>
              <a:t>8:1</a:t>
            </a:r>
            <a:r>
              <a:rPr lang="en-US" dirty="0" smtClean="0"/>
              <a:t> </a:t>
            </a:r>
            <a:r>
              <a:rPr lang="en-US" dirty="0" smtClean="0">
                <a:solidFill>
                  <a:srgbClr val="FFFF00"/>
                </a:solidFill>
              </a:rPr>
              <a:t>“we have a high priest seated at the right hand of the throne of the Majesty in the heavens”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Hebrews</a:t>
            </a:r>
            <a:endParaRPr lang="en-US" b="1" dirty="0"/>
          </a:p>
        </p:txBody>
      </p:sp>
      <p:sp>
        <p:nvSpPr>
          <p:cNvPr id="3" name="Content Placeholder 2"/>
          <p:cNvSpPr>
            <a:spLocks noGrp="1"/>
          </p:cNvSpPr>
          <p:nvPr>
            <p:ph idx="1"/>
          </p:nvPr>
        </p:nvSpPr>
        <p:spPr>
          <a:xfrm>
            <a:off x="381000" y="1066800"/>
            <a:ext cx="8458200" cy="5791200"/>
          </a:xfrm>
        </p:spPr>
        <p:txBody>
          <a:bodyPr>
            <a:normAutofit/>
          </a:bodyPr>
          <a:lstStyle/>
          <a:p>
            <a:r>
              <a:rPr lang="en-US" b="1" dirty="0" smtClean="0">
                <a:solidFill>
                  <a:srgbClr val="00B0F0"/>
                </a:solidFill>
              </a:rPr>
              <a:t>A Better Covenant </a:t>
            </a:r>
            <a:r>
              <a:rPr lang="en-US" b="1" dirty="0" smtClean="0">
                <a:solidFill>
                  <a:srgbClr val="FF00FF"/>
                </a:solidFill>
              </a:rPr>
              <a:t>1:1-4:13</a:t>
            </a:r>
          </a:p>
          <a:p>
            <a:pPr lvl="1"/>
            <a:r>
              <a:rPr lang="en-US" sz="3200" dirty="0" smtClean="0">
                <a:solidFill>
                  <a:schemeClr val="accent6">
                    <a:lumMod val="20000"/>
                    <a:lumOff val="80000"/>
                  </a:schemeClr>
                </a:solidFill>
              </a:rPr>
              <a:t>A Better </a:t>
            </a:r>
            <a:r>
              <a:rPr lang="en-US" sz="3200" dirty="0" smtClean="0">
                <a:solidFill>
                  <a:srgbClr val="00B0F0"/>
                </a:solidFill>
              </a:rPr>
              <a:t>Mediator</a:t>
            </a:r>
            <a:r>
              <a:rPr lang="en-US" sz="3200" dirty="0" smtClean="0">
                <a:solidFill>
                  <a:schemeClr val="accent6">
                    <a:lumMod val="20000"/>
                    <a:lumOff val="80000"/>
                  </a:schemeClr>
                </a:solidFill>
              </a:rPr>
              <a:t> </a:t>
            </a:r>
            <a:r>
              <a:rPr lang="en-US" sz="3200" b="1" dirty="0" smtClean="0">
                <a:solidFill>
                  <a:srgbClr val="FF00FF"/>
                </a:solidFill>
              </a:rPr>
              <a:t>1:5-2:18</a:t>
            </a:r>
          </a:p>
          <a:p>
            <a:pPr lvl="1"/>
            <a:r>
              <a:rPr lang="en-US" sz="3200" dirty="0" smtClean="0">
                <a:solidFill>
                  <a:schemeClr val="accent6">
                    <a:lumMod val="20000"/>
                    <a:lumOff val="80000"/>
                  </a:schemeClr>
                </a:solidFill>
              </a:rPr>
              <a:t>A Better </a:t>
            </a:r>
            <a:r>
              <a:rPr lang="en-US" sz="3200" dirty="0" smtClean="0">
                <a:solidFill>
                  <a:srgbClr val="00B0F0"/>
                </a:solidFill>
              </a:rPr>
              <a:t>Messenger</a:t>
            </a:r>
            <a:r>
              <a:rPr lang="en-US" sz="3200" dirty="0" smtClean="0">
                <a:solidFill>
                  <a:schemeClr val="accent6">
                    <a:lumMod val="20000"/>
                    <a:lumOff val="80000"/>
                  </a:schemeClr>
                </a:solidFill>
              </a:rPr>
              <a:t> </a:t>
            </a:r>
            <a:r>
              <a:rPr lang="en-US" sz="3200" b="1" dirty="0" smtClean="0">
                <a:solidFill>
                  <a:srgbClr val="FF00FF"/>
                </a:solidFill>
              </a:rPr>
              <a:t>3:1-4:13</a:t>
            </a:r>
          </a:p>
          <a:p>
            <a:r>
              <a:rPr lang="en-US" b="1" dirty="0" smtClean="0">
                <a:solidFill>
                  <a:srgbClr val="00FF00"/>
                </a:solidFill>
              </a:rPr>
              <a:t>A Better Priesthood </a:t>
            </a:r>
            <a:r>
              <a:rPr lang="en-US" b="1" dirty="0" smtClean="0">
                <a:solidFill>
                  <a:srgbClr val="FF00FF"/>
                </a:solidFill>
              </a:rPr>
              <a:t>4:14-10:18</a:t>
            </a:r>
          </a:p>
          <a:p>
            <a:pPr lvl="1"/>
            <a:r>
              <a:rPr lang="en-US" sz="3200" dirty="0" smtClean="0">
                <a:solidFill>
                  <a:schemeClr val="accent6">
                    <a:lumMod val="20000"/>
                    <a:lumOff val="80000"/>
                  </a:schemeClr>
                </a:solidFill>
              </a:rPr>
              <a:t>A Better </a:t>
            </a:r>
            <a:r>
              <a:rPr lang="en-US" sz="3200" dirty="0" smtClean="0">
                <a:solidFill>
                  <a:srgbClr val="00FF00"/>
                </a:solidFill>
              </a:rPr>
              <a:t>High Priest </a:t>
            </a:r>
            <a:r>
              <a:rPr lang="en-US" sz="3200" b="1" dirty="0" smtClean="0">
                <a:solidFill>
                  <a:srgbClr val="FF00FF"/>
                </a:solidFill>
              </a:rPr>
              <a:t>4:14-7:27</a:t>
            </a:r>
          </a:p>
          <a:p>
            <a:pPr lvl="1"/>
            <a:r>
              <a:rPr lang="en-US" sz="3200" dirty="0" smtClean="0">
                <a:solidFill>
                  <a:schemeClr val="accent6">
                    <a:lumMod val="20000"/>
                    <a:lumOff val="80000"/>
                  </a:schemeClr>
                </a:solidFill>
              </a:rPr>
              <a:t>A Better </a:t>
            </a:r>
            <a:r>
              <a:rPr lang="en-US" sz="3200" dirty="0" smtClean="0">
                <a:solidFill>
                  <a:srgbClr val="00FF00"/>
                </a:solidFill>
              </a:rPr>
              <a:t>Sacrifice</a:t>
            </a:r>
            <a:r>
              <a:rPr lang="en-US" sz="3200" dirty="0" smtClean="0">
                <a:solidFill>
                  <a:schemeClr val="accent6">
                    <a:lumMod val="20000"/>
                    <a:lumOff val="80000"/>
                  </a:schemeClr>
                </a:solidFill>
              </a:rPr>
              <a:t> </a:t>
            </a:r>
            <a:r>
              <a:rPr lang="en-US" sz="3200" b="1" dirty="0" smtClean="0">
                <a:solidFill>
                  <a:srgbClr val="FF00FF"/>
                </a:solidFill>
              </a:rPr>
              <a:t>8:1-10:18</a:t>
            </a:r>
          </a:p>
          <a:p>
            <a:r>
              <a:rPr lang="en-US" b="1" dirty="0" smtClean="0">
                <a:solidFill>
                  <a:srgbClr val="FFFF00"/>
                </a:solidFill>
              </a:rPr>
              <a:t>A Better Way </a:t>
            </a:r>
            <a:r>
              <a:rPr lang="en-US" b="1" dirty="0" smtClean="0">
                <a:solidFill>
                  <a:srgbClr val="FF00FF"/>
                </a:solidFill>
              </a:rPr>
              <a:t>10:19-13:25</a:t>
            </a:r>
          </a:p>
          <a:p>
            <a:pPr lvl="1"/>
            <a:r>
              <a:rPr lang="en-US" sz="3200" dirty="0" smtClean="0">
                <a:solidFill>
                  <a:srgbClr val="FFFF00"/>
                </a:solidFill>
              </a:rPr>
              <a:t>A New and Living Way  (Faith)</a:t>
            </a:r>
            <a:r>
              <a:rPr lang="en-US" sz="3200" dirty="0" smtClean="0">
                <a:solidFill>
                  <a:schemeClr val="accent6">
                    <a:lumMod val="20000"/>
                    <a:lumOff val="80000"/>
                  </a:schemeClr>
                </a:solidFill>
              </a:rPr>
              <a:t> </a:t>
            </a:r>
            <a:r>
              <a:rPr lang="en-US" sz="3200" b="1" dirty="0" smtClean="0">
                <a:solidFill>
                  <a:srgbClr val="FF00FF"/>
                </a:solidFill>
              </a:rPr>
              <a:t>10:19-11:40</a:t>
            </a:r>
            <a:r>
              <a:rPr lang="en-US" sz="3200" dirty="0" smtClean="0">
                <a:solidFill>
                  <a:schemeClr val="accent6">
                    <a:lumMod val="20000"/>
                    <a:lumOff val="80000"/>
                  </a:schemeClr>
                </a:solidFill>
              </a:rPr>
              <a:t> </a:t>
            </a:r>
          </a:p>
          <a:p>
            <a:pPr lvl="1"/>
            <a:r>
              <a:rPr lang="en-US" sz="3200" dirty="0" smtClean="0">
                <a:solidFill>
                  <a:schemeClr val="accent6">
                    <a:lumMod val="20000"/>
                    <a:lumOff val="80000"/>
                  </a:schemeClr>
                </a:solidFill>
              </a:rPr>
              <a:t>A Better </a:t>
            </a:r>
            <a:r>
              <a:rPr lang="en-US" sz="3200" dirty="0" smtClean="0">
                <a:solidFill>
                  <a:srgbClr val="FFFF00"/>
                </a:solidFill>
              </a:rPr>
              <a:t>Hope</a:t>
            </a:r>
            <a:r>
              <a:rPr lang="en-US" sz="3200" dirty="0" smtClean="0">
                <a:solidFill>
                  <a:schemeClr val="accent6">
                    <a:lumMod val="20000"/>
                    <a:lumOff val="80000"/>
                  </a:schemeClr>
                </a:solidFill>
              </a:rPr>
              <a:t> </a:t>
            </a:r>
            <a:r>
              <a:rPr lang="en-US" sz="3200" b="1" dirty="0" smtClean="0">
                <a:solidFill>
                  <a:srgbClr val="FF00FF"/>
                </a:solidFill>
              </a:rPr>
              <a:t>12:1-13:25</a:t>
            </a:r>
          </a:p>
          <a:p>
            <a:endParaRPr lang="en-US" dirty="0" smtClean="0">
              <a:solidFill>
                <a:schemeClr val="accent6">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FFFF00"/>
                </a:solidFill>
              </a:rPr>
              <a:t>“Let Us” </a:t>
            </a:r>
            <a:r>
              <a:rPr lang="en-US" b="1" dirty="0" smtClean="0"/>
              <a:t>Statements in Hebrews</a:t>
            </a:r>
            <a:endParaRPr lang="en-US" b="1" dirty="0"/>
          </a:p>
        </p:txBody>
      </p:sp>
      <p:sp>
        <p:nvSpPr>
          <p:cNvPr id="3" name="Content Placeholder 2"/>
          <p:cNvSpPr>
            <a:spLocks noGrp="1"/>
          </p:cNvSpPr>
          <p:nvPr>
            <p:ph idx="1"/>
          </p:nvPr>
        </p:nvSpPr>
        <p:spPr>
          <a:xfrm>
            <a:off x="381000" y="914400"/>
            <a:ext cx="8458200" cy="5943600"/>
          </a:xfrm>
        </p:spPr>
        <p:txBody>
          <a:bodyPr>
            <a:normAutofit lnSpcReduction="10000"/>
          </a:bodyPr>
          <a:lstStyle/>
          <a:p>
            <a:r>
              <a:rPr lang="en-US" b="1" dirty="0" smtClean="0">
                <a:solidFill>
                  <a:srgbClr val="FF00FF"/>
                </a:solidFill>
              </a:rPr>
              <a:t>4:1 </a:t>
            </a:r>
            <a:r>
              <a:rPr lang="en-US" dirty="0" smtClean="0">
                <a:solidFill>
                  <a:srgbClr val="FFFF00"/>
                </a:solidFill>
              </a:rPr>
              <a:t>“Let us </a:t>
            </a:r>
            <a:r>
              <a:rPr lang="en-US" b="1" dirty="0" smtClean="0">
                <a:solidFill>
                  <a:srgbClr val="00B0F0"/>
                </a:solidFill>
              </a:rPr>
              <a:t>fear</a:t>
            </a:r>
            <a:r>
              <a:rPr lang="en-US" dirty="0" smtClean="0">
                <a:solidFill>
                  <a:srgbClr val="FFFF00"/>
                </a:solidFill>
              </a:rPr>
              <a:t>”</a:t>
            </a:r>
          </a:p>
          <a:p>
            <a:r>
              <a:rPr lang="en-US" b="1" dirty="0" smtClean="0">
                <a:solidFill>
                  <a:srgbClr val="FF00FF"/>
                </a:solidFill>
              </a:rPr>
              <a:t>4:11 </a:t>
            </a:r>
            <a:r>
              <a:rPr lang="en-US" dirty="0" smtClean="0">
                <a:solidFill>
                  <a:srgbClr val="FFFF00"/>
                </a:solidFill>
              </a:rPr>
              <a:t>“Let us </a:t>
            </a:r>
            <a:r>
              <a:rPr lang="en-US" b="1" dirty="0" smtClean="0">
                <a:solidFill>
                  <a:srgbClr val="00B0F0"/>
                </a:solidFill>
              </a:rPr>
              <a:t>be diligent </a:t>
            </a:r>
            <a:r>
              <a:rPr lang="en-US" dirty="0" smtClean="0">
                <a:solidFill>
                  <a:srgbClr val="FFFF00"/>
                </a:solidFill>
              </a:rPr>
              <a:t>to enter that rest”</a:t>
            </a:r>
          </a:p>
          <a:p>
            <a:r>
              <a:rPr lang="en-US" b="1" dirty="0" smtClean="0">
                <a:solidFill>
                  <a:srgbClr val="FF00FF"/>
                </a:solidFill>
              </a:rPr>
              <a:t>4:16 </a:t>
            </a:r>
            <a:r>
              <a:rPr lang="en-US" dirty="0" smtClean="0">
                <a:solidFill>
                  <a:srgbClr val="FFFF00"/>
                </a:solidFill>
              </a:rPr>
              <a:t>“Let us come </a:t>
            </a:r>
            <a:r>
              <a:rPr lang="en-US" b="1" dirty="0" smtClean="0">
                <a:solidFill>
                  <a:srgbClr val="00B0F0"/>
                </a:solidFill>
              </a:rPr>
              <a:t>boldly</a:t>
            </a:r>
            <a:r>
              <a:rPr lang="en-US" dirty="0" smtClean="0">
                <a:solidFill>
                  <a:srgbClr val="FFFF00"/>
                </a:solidFill>
              </a:rPr>
              <a:t> to the throne of grace”</a:t>
            </a:r>
          </a:p>
          <a:p>
            <a:r>
              <a:rPr lang="en-US" b="1" dirty="0" smtClean="0">
                <a:solidFill>
                  <a:srgbClr val="FF00FF"/>
                </a:solidFill>
              </a:rPr>
              <a:t>6:1 </a:t>
            </a:r>
            <a:r>
              <a:rPr lang="en-US" dirty="0" smtClean="0">
                <a:solidFill>
                  <a:srgbClr val="FFFF00"/>
                </a:solidFill>
              </a:rPr>
              <a:t>“Let us go on to </a:t>
            </a:r>
            <a:r>
              <a:rPr lang="en-US" b="1" dirty="0" smtClean="0">
                <a:solidFill>
                  <a:srgbClr val="00B0F0"/>
                </a:solidFill>
              </a:rPr>
              <a:t>perfection</a:t>
            </a:r>
            <a:r>
              <a:rPr lang="en-US" dirty="0" smtClean="0">
                <a:solidFill>
                  <a:srgbClr val="FFFF00"/>
                </a:solidFill>
              </a:rPr>
              <a:t>”</a:t>
            </a:r>
          </a:p>
          <a:p>
            <a:r>
              <a:rPr lang="en-US" b="1" dirty="0" smtClean="0">
                <a:solidFill>
                  <a:srgbClr val="FF00FF"/>
                </a:solidFill>
              </a:rPr>
              <a:t>10:22 </a:t>
            </a:r>
            <a:r>
              <a:rPr lang="en-US" dirty="0" smtClean="0">
                <a:solidFill>
                  <a:srgbClr val="FFFF00"/>
                </a:solidFill>
              </a:rPr>
              <a:t>“Let us </a:t>
            </a:r>
            <a:r>
              <a:rPr lang="en-US" b="1" dirty="0" smtClean="0">
                <a:solidFill>
                  <a:srgbClr val="00B0F0"/>
                </a:solidFill>
              </a:rPr>
              <a:t>draw near </a:t>
            </a:r>
            <a:r>
              <a:rPr lang="en-US" dirty="0" smtClean="0">
                <a:solidFill>
                  <a:srgbClr val="FFFF00"/>
                </a:solidFill>
              </a:rPr>
              <a:t>with a true heart in full assurance of faith.”</a:t>
            </a:r>
          </a:p>
          <a:p>
            <a:r>
              <a:rPr lang="en-US" b="1" dirty="0" smtClean="0">
                <a:solidFill>
                  <a:srgbClr val="FF00FF"/>
                </a:solidFill>
              </a:rPr>
              <a:t>10:23 </a:t>
            </a:r>
            <a:r>
              <a:rPr lang="en-US" dirty="0" smtClean="0">
                <a:solidFill>
                  <a:srgbClr val="FFFF00"/>
                </a:solidFill>
              </a:rPr>
              <a:t>“Let us </a:t>
            </a:r>
            <a:r>
              <a:rPr lang="en-US" b="1" dirty="0" smtClean="0">
                <a:solidFill>
                  <a:srgbClr val="00B0F0"/>
                </a:solidFill>
              </a:rPr>
              <a:t>hold fast </a:t>
            </a:r>
            <a:r>
              <a:rPr lang="en-US" dirty="0" smtClean="0">
                <a:solidFill>
                  <a:srgbClr val="FFFF00"/>
                </a:solidFill>
              </a:rPr>
              <a:t>the confession of our hope without wavering”</a:t>
            </a:r>
          </a:p>
          <a:p>
            <a:r>
              <a:rPr lang="en-US" b="1" dirty="0" smtClean="0">
                <a:solidFill>
                  <a:srgbClr val="FF00FF"/>
                </a:solidFill>
              </a:rPr>
              <a:t>10:24 </a:t>
            </a:r>
            <a:r>
              <a:rPr lang="en-US" dirty="0" smtClean="0">
                <a:solidFill>
                  <a:srgbClr val="FFFF00"/>
                </a:solidFill>
              </a:rPr>
              <a:t>“Let us </a:t>
            </a:r>
            <a:r>
              <a:rPr lang="en-US" b="1" dirty="0" smtClean="0">
                <a:solidFill>
                  <a:srgbClr val="00B0F0"/>
                </a:solidFill>
              </a:rPr>
              <a:t>consider</a:t>
            </a:r>
            <a:r>
              <a:rPr lang="en-US" dirty="0" smtClean="0">
                <a:solidFill>
                  <a:srgbClr val="FFFF00"/>
                </a:solidFill>
              </a:rPr>
              <a:t> one another to provoke unto love and good 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FFFF00"/>
                </a:solidFill>
              </a:rPr>
              <a:t>“Let Us” </a:t>
            </a:r>
            <a:r>
              <a:rPr lang="en-US" b="1" dirty="0" smtClean="0"/>
              <a:t>Statements in Hebrews</a:t>
            </a:r>
            <a:endParaRPr lang="en-US" b="1" dirty="0"/>
          </a:p>
        </p:txBody>
      </p:sp>
      <p:sp>
        <p:nvSpPr>
          <p:cNvPr id="3" name="Content Placeholder 2"/>
          <p:cNvSpPr>
            <a:spLocks noGrp="1"/>
          </p:cNvSpPr>
          <p:nvPr>
            <p:ph idx="1"/>
          </p:nvPr>
        </p:nvSpPr>
        <p:spPr>
          <a:xfrm>
            <a:off x="381000" y="990600"/>
            <a:ext cx="8458200" cy="5867400"/>
          </a:xfrm>
        </p:spPr>
        <p:txBody>
          <a:bodyPr>
            <a:normAutofit/>
          </a:bodyPr>
          <a:lstStyle/>
          <a:p>
            <a:r>
              <a:rPr lang="en-US" b="1" dirty="0" smtClean="0">
                <a:solidFill>
                  <a:srgbClr val="FF00FF"/>
                </a:solidFill>
              </a:rPr>
              <a:t>12:1 </a:t>
            </a:r>
            <a:r>
              <a:rPr lang="en-US" dirty="0" smtClean="0">
                <a:solidFill>
                  <a:srgbClr val="FFFF00"/>
                </a:solidFill>
              </a:rPr>
              <a:t>“Let us run with endurance the race set before us.”</a:t>
            </a:r>
          </a:p>
          <a:p>
            <a:r>
              <a:rPr lang="en-US" b="1" dirty="0" smtClean="0">
                <a:solidFill>
                  <a:srgbClr val="FF00FF"/>
                </a:solidFill>
              </a:rPr>
              <a:t>12:28 </a:t>
            </a:r>
            <a:r>
              <a:rPr lang="en-US" dirty="0" smtClean="0">
                <a:solidFill>
                  <a:srgbClr val="FFFF00"/>
                </a:solidFill>
              </a:rPr>
              <a:t>“Let us serve God with reverence and godly fear.”</a:t>
            </a:r>
          </a:p>
          <a:p>
            <a:r>
              <a:rPr lang="en-US" b="1" dirty="0" smtClean="0">
                <a:solidFill>
                  <a:srgbClr val="FF00FF"/>
                </a:solidFill>
              </a:rPr>
              <a:t>13:13 </a:t>
            </a:r>
            <a:r>
              <a:rPr lang="en-US" dirty="0" smtClean="0">
                <a:solidFill>
                  <a:srgbClr val="FFFF00"/>
                </a:solidFill>
              </a:rPr>
              <a:t>“Let us go forth to Him, outside the camp, bearing His reproach.”</a:t>
            </a:r>
          </a:p>
          <a:p>
            <a:r>
              <a:rPr lang="en-US" b="1" dirty="0" smtClean="0">
                <a:solidFill>
                  <a:srgbClr val="FF00FF"/>
                </a:solidFill>
              </a:rPr>
              <a:t>13:15 </a:t>
            </a:r>
            <a:r>
              <a:rPr lang="en-US" dirty="0" smtClean="0">
                <a:solidFill>
                  <a:srgbClr val="FFFF00"/>
                </a:solidFill>
              </a:rPr>
              <a:t>“Let us continually offer the sacrifice of praise, that is, the fruit of our lips…”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Warnings in Hebrews</a:t>
            </a:r>
            <a:endParaRPr lang="en-US" b="1" dirty="0"/>
          </a:p>
        </p:txBody>
      </p:sp>
      <p:sp>
        <p:nvSpPr>
          <p:cNvPr id="3" name="Content Placeholder 2"/>
          <p:cNvSpPr>
            <a:spLocks noGrp="1"/>
          </p:cNvSpPr>
          <p:nvPr>
            <p:ph idx="1"/>
          </p:nvPr>
        </p:nvSpPr>
        <p:spPr>
          <a:xfrm>
            <a:off x="381000" y="1066800"/>
            <a:ext cx="8458200" cy="5791200"/>
          </a:xfrm>
        </p:spPr>
        <p:txBody>
          <a:bodyPr>
            <a:normAutofit/>
          </a:bodyPr>
          <a:lstStyle/>
          <a:p>
            <a:r>
              <a:rPr lang="en-US" b="1" dirty="0" smtClean="0">
                <a:solidFill>
                  <a:srgbClr val="FF00FF"/>
                </a:solidFill>
              </a:rPr>
              <a:t>2:1-4 </a:t>
            </a:r>
            <a:r>
              <a:rPr lang="en-US" dirty="0" smtClean="0">
                <a:solidFill>
                  <a:srgbClr val="FFFF00"/>
                </a:solidFill>
              </a:rPr>
              <a:t>“How shall we escape if we neglect so great a salvation?”</a:t>
            </a:r>
          </a:p>
          <a:p>
            <a:r>
              <a:rPr lang="en-US" b="1" dirty="0" smtClean="0">
                <a:solidFill>
                  <a:srgbClr val="FF00FF"/>
                </a:solidFill>
              </a:rPr>
              <a:t>3:7-13 </a:t>
            </a:r>
            <a:r>
              <a:rPr lang="en-US" dirty="0" smtClean="0">
                <a:solidFill>
                  <a:srgbClr val="FFFF00"/>
                </a:solidFill>
              </a:rPr>
              <a:t>“Beware, brethren, lest there be in any of you an evil heart of unbelief in departing from the living God;”</a:t>
            </a:r>
          </a:p>
          <a:p>
            <a:r>
              <a:rPr lang="en-US" b="1" dirty="0" smtClean="0">
                <a:solidFill>
                  <a:srgbClr val="FF00FF"/>
                </a:solidFill>
              </a:rPr>
              <a:t>Heb 4:11-13 </a:t>
            </a:r>
            <a:r>
              <a:rPr lang="en-US" dirty="0" smtClean="0">
                <a:solidFill>
                  <a:srgbClr val="FFFF00"/>
                </a:solidFill>
              </a:rPr>
              <a:t>“Let us therefore be diligent to enter that rest, lest anyone fall according to the same example of disobedience.” </a:t>
            </a:r>
          </a:p>
          <a:p>
            <a:r>
              <a:rPr lang="en-US" b="1" dirty="0" smtClean="0">
                <a:solidFill>
                  <a:srgbClr val="FF00FF"/>
                </a:solidFill>
              </a:rPr>
              <a:t>5:11-14  </a:t>
            </a:r>
            <a:r>
              <a:rPr lang="en-US" dirty="0" smtClean="0">
                <a:solidFill>
                  <a:srgbClr val="FFFF00"/>
                </a:solidFill>
              </a:rPr>
              <a:t>“For though by this time you ought to be teachers, you need someone to teach you again the first principles of the oracles of God;”</a:t>
            </a:r>
          </a:p>
          <a:p>
            <a:endParaRPr lang="en-US" b="1" dirty="0" smtClean="0">
              <a:solidFill>
                <a:srgbClr val="FF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Warnings in Hebrews</a:t>
            </a:r>
            <a:endParaRPr lang="en-US" b="1" dirty="0"/>
          </a:p>
        </p:txBody>
      </p:sp>
      <p:sp>
        <p:nvSpPr>
          <p:cNvPr id="3" name="Content Placeholder 2"/>
          <p:cNvSpPr>
            <a:spLocks noGrp="1"/>
          </p:cNvSpPr>
          <p:nvPr>
            <p:ph idx="1"/>
          </p:nvPr>
        </p:nvSpPr>
        <p:spPr>
          <a:xfrm>
            <a:off x="381000" y="1066800"/>
            <a:ext cx="8458200" cy="5791200"/>
          </a:xfrm>
        </p:spPr>
        <p:txBody>
          <a:bodyPr>
            <a:normAutofit/>
          </a:bodyPr>
          <a:lstStyle/>
          <a:p>
            <a:r>
              <a:rPr lang="en-US" b="1" dirty="0" smtClean="0">
                <a:solidFill>
                  <a:srgbClr val="FF00FF"/>
                </a:solidFill>
              </a:rPr>
              <a:t>6:4-6  </a:t>
            </a:r>
            <a:r>
              <a:rPr lang="en-US" dirty="0" smtClean="0">
                <a:solidFill>
                  <a:srgbClr val="FFFF00"/>
                </a:solidFill>
              </a:rPr>
              <a:t>“For it is </a:t>
            </a:r>
            <a:r>
              <a:rPr lang="en-US" b="1" dirty="0" smtClean="0">
                <a:solidFill>
                  <a:srgbClr val="00B0F0"/>
                </a:solidFill>
              </a:rPr>
              <a:t>impossible</a:t>
            </a:r>
            <a:r>
              <a:rPr lang="en-US" dirty="0" smtClean="0">
                <a:solidFill>
                  <a:srgbClr val="FFFF00"/>
                </a:solidFill>
              </a:rPr>
              <a:t> for those who were once enlightened, and have tasted the heavenly gift, and have become partakers of the Holy Spirit, and have tasted the good word of God and the powers of the age to come, if they </a:t>
            </a:r>
            <a:r>
              <a:rPr lang="en-US" b="1" dirty="0" smtClean="0">
                <a:solidFill>
                  <a:srgbClr val="00B0F0"/>
                </a:solidFill>
              </a:rPr>
              <a:t>fall away</a:t>
            </a:r>
            <a:r>
              <a:rPr lang="en-US" dirty="0" smtClean="0">
                <a:solidFill>
                  <a:srgbClr val="FFFF00"/>
                </a:solidFill>
              </a:rPr>
              <a:t>, to renew them again to </a:t>
            </a:r>
            <a:r>
              <a:rPr lang="en-US" b="1" dirty="0" smtClean="0">
                <a:solidFill>
                  <a:srgbClr val="00B0F0"/>
                </a:solidFill>
              </a:rPr>
              <a:t>repentance</a:t>
            </a:r>
            <a:r>
              <a:rPr lang="en-US" dirty="0" smtClean="0">
                <a:solidFill>
                  <a:srgbClr val="FFFF00"/>
                </a:solidFill>
              </a:rPr>
              <a:t>, since they </a:t>
            </a:r>
            <a:r>
              <a:rPr lang="en-US" b="1" dirty="0" smtClean="0">
                <a:solidFill>
                  <a:srgbClr val="00B0F0"/>
                </a:solidFill>
              </a:rPr>
              <a:t>crucify</a:t>
            </a:r>
            <a:r>
              <a:rPr lang="en-US" dirty="0" smtClean="0">
                <a:solidFill>
                  <a:srgbClr val="FFFF00"/>
                </a:solidFill>
              </a:rPr>
              <a:t> again for themselves </a:t>
            </a:r>
            <a:r>
              <a:rPr lang="en-US" b="1" dirty="0" smtClean="0">
                <a:solidFill>
                  <a:srgbClr val="00B0F0"/>
                </a:solidFill>
              </a:rPr>
              <a:t>the Son of God</a:t>
            </a:r>
            <a:r>
              <a:rPr lang="en-US" dirty="0" smtClean="0">
                <a:solidFill>
                  <a:srgbClr val="FFFF00"/>
                </a:solidFill>
              </a:rPr>
              <a:t>, and put Him to an open </a:t>
            </a:r>
            <a:r>
              <a:rPr lang="en-US" b="1" dirty="0" smtClean="0">
                <a:solidFill>
                  <a:srgbClr val="00B0F0"/>
                </a:solidFill>
              </a:rPr>
              <a:t>shame</a:t>
            </a:r>
            <a:r>
              <a:rPr lang="en-US" dirty="0" smtClean="0">
                <a:solidFill>
                  <a:srgbClr val="FFFF00"/>
                </a:solidFill>
              </a:rPr>
              <a:t>.”</a:t>
            </a:r>
          </a:p>
          <a:p>
            <a:endParaRPr lang="en-US" b="1" dirty="0" smtClean="0">
              <a:solidFill>
                <a:srgbClr val="FF00FF"/>
              </a:solidFill>
            </a:endParaRPr>
          </a:p>
          <a:p>
            <a:endParaRPr lang="en-US" b="1" dirty="0" smtClean="0">
              <a:solidFill>
                <a:srgbClr val="FF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Warnings in Hebrews</a:t>
            </a:r>
            <a:endParaRPr lang="en-US" b="1" dirty="0"/>
          </a:p>
        </p:txBody>
      </p:sp>
      <p:sp>
        <p:nvSpPr>
          <p:cNvPr id="3" name="Content Placeholder 2"/>
          <p:cNvSpPr>
            <a:spLocks noGrp="1"/>
          </p:cNvSpPr>
          <p:nvPr>
            <p:ph idx="1"/>
          </p:nvPr>
        </p:nvSpPr>
        <p:spPr>
          <a:xfrm>
            <a:off x="228600" y="838200"/>
            <a:ext cx="8686800" cy="6019800"/>
          </a:xfrm>
        </p:spPr>
        <p:txBody>
          <a:bodyPr>
            <a:noAutofit/>
          </a:bodyPr>
          <a:lstStyle/>
          <a:p>
            <a:r>
              <a:rPr lang="en-US" sz="2800" b="1" dirty="0" smtClean="0">
                <a:solidFill>
                  <a:srgbClr val="FF00FF"/>
                </a:solidFill>
              </a:rPr>
              <a:t>10:26-31  </a:t>
            </a:r>
            <a:r>
              <a:rPr lang="en-US" sz="2800" dirty="0" smtClean="0">
                <a:solidFill>
                  <a:srgbClr val="FFFF00"/>
                </a:solidFill>
              </a:rPr>
              <a:t>“For if we </a:t>
            </a:r>
            <a:r>
              <a:rPr lang="en-US" sz="2800" b="1" dirty="0" smtClean="0">
                <a:solidFill>
                  <a:srgbClr val="00B0F0"/>
                </a:solidFill>
              </a:rPr>
              <a:t>sin willfully </a:t>
            </a:r>
            <a:r>
              <a:rPr lang="en-US" sz="2800" dirty="0" smtClean="0">
                <a:solidFill>
                  <a:srgbClr val="FFFF00"/>
                </a:solidFill>
              </a:rPr>
              <a:t>after we have received the knowledge of the truth, there </a:t>
            </a:r>
            <a:r>
              <a:rPr lang="en-US" sz="2800" b="1" dirty="0" smtClean="0">
                <a:solidFill>
                  <a:srgbClr val="00B0F0"/>
                </a:solidFill>
              </a:rPr>
              <a:t>no</a:t>
            </a:r>
            <a:r>
              <a:rPr lang="en-US" sz="2800" dirty="0" smtClean="0">
                <a:solidFill>
                  <a:srgbClr val="FFFF00"/>
                </a:solidFill>
              </a:rPr>
              <a:t> longer remains a </a:t>
            </a:r>
            <a:r>
              <a:rPr lang="en-US" sz="2800" b="1" dirty="0" smtClean="0">
                <a:solidFill>
                  <a:srgbClr val="00B0F0"/>
                </a:solidFill>
              </a:rPr>
              <a:t>sacrifice</a:t>
            </a:r>
            <a:r>
              <a:rPr lang="en-US" sz="2800" dirty="0" smtClean="0">
                <a:solidFill>
                  <a:srgbClr val="FFFF00"/>
                </a:solidFill>
              </a:rPr>
              <a:t> for sins, but a certain </a:t>
            </a:r>
            <a:r>
              <a:rPr lang="en-US" sz="2800" b="1" dirty="0" smtClean="0">
                <a:solidFill>
                  <a:srgbClr val="00B0F0"/>
                </a:solidFill>
              </a:rPr>
              <a:t>fearfu</a:t>
            </a:r>
            <a:r>
              <a:rPr lang="en-US" sz="2800" dirty="0" smtClean="0">
                <a:solidFill>
                  <a:srgbClr val="FFFF00"/>
                </a:solidFill>
              </a:rPr>
              <a:t>l expectation of </a:t>
            </a:r>
            <a:r>
              <a:rPr lang="en-US" sz="2800" b="1" dirty="0" smtClean="0">
                <a:solidFill>
                  <a:srgbClr val="00B0F0"/>
                </a:solidFill>
              </a:rPr>
              <a:t>judgment</a:t>
            </a:r>
            <a:r>
              <a:rPr lang="en-US" sz="2800" dirty="0" smtClean="0">
                <a:solidFill>
                  <a:srgbClr val="FFFF00"/>
                </a:solidFill>
              </a:rPr>
              <a:t>, and </a:t>
            </a:r>
            <a:r>
              <a:rPr lang="en-US" sz="2800" b="1" dirty="0" smtClean="0">
                <a:solidFill>
                  <a:srgbClr val="00B0F0"/>
                </a:solidFill>
              </a:rPr>
              <a:t>fiery indignation </a:t>
            </a:r>
            <a:r>
              <a:rPr lang="en-US" sz="2800" dirty="0" smtClean="0">
                <a:solidFill>
                  <a:srgbClr val="FFFF00"/>
                </a:solidFill>
              </a:rPr>
              <a:t>which will devour the adversaries. Anyone who has rejected Moses' law </a:t>
            </a:r>
            <a:r>
              <a:rPr lang="en-US" sz="2800" b="1" dirty="0" smtClean="0">
                <a:solidFill>
                  <a:srgbClr val="00B0F0"/>
                </a:solidFill>
              </a:rPr>
              <a:t>dies</a:t>
            </a:r>
            <a:r>
              <a:rPr lang="en-US" sz="2800" dirty="0" smtClean="0">
                <a:solidFill>
                  <a:srgbClr val="FFFF00"/>
                </a:solidFill>
              </a:rPr>
              <a:t> without mercy on the testimony of two or three witnesses. Of how much </a:t>
            </a:r>
            <a:r>
              <a:rPr lang="en-US" sz="2800" b="1" dirty="0" smtClean="0">
                <a:solidFill>
                  <a:srgbClr val="00B0F0"/>
                </a:solidFill>
              </a:rPr>
              <a:t>worse punishment</a:t>
            </a:r>
            <a:r>
              <a:rPr lang="en-US" sz="2800" dirty="0" smtClean="0">
                <a:solidFill>
                  <a:srgbClr val="FFFF00"/>
                </a:solidFill>
              </a:rPr>
              <a:t>, do you suppose, will he be thought worthy who has </a:t>
            </a:r>
            <a:r>
              <a:rPr lang="en-US" sz="2800" b="1" dirty="0" smtClean="0">
                <a:solidFill>
                  <a:srgbClr val="00B0F0"/>
                </a:solidFill>
              </a:rPr>
              <a:t>trampled the Son of God underfoot</a:t>
            </a:r>
            <a:r>
              <a:rPr lang="en-US" sz="2800" dirty="0" smtClean="0">
                <a:solidFill>
                  <a:srgbClr val="FFFF00"/>
                </a:solidFill>
              </a:rPr>
              <a:t>, counted the </a:t>
            </a:r>
            <a:r>
              <a:rPr lang="en-US" sz="2800" b="1" dirty="0" smtClean="0">
                <a:solidFill>
                  <a:srgbClr val="00B0F0"/>
                </a:solidFill>
              </a:rPr>
              <a:t>blood</a:t>
            </a:r>
            <a:r>
              <a:rPr lang="en-US" sz="2800" dirty="0" smtClean="0">
                <a:solidFill>
                  <a:srgbClr val="FFFF00"/>
                </a:solidFill>
              </a:rPr>
              <a:t> of the covenant by which he was sanctified a </a:t>
            </a:r>
            <a:r>
              <a:rPr lang="en-US" sz="2800" b="1" dirty="0" smtClean="0">
                <a:solidFill>
                  <a:srgbClr val="00B0F0"/>
                </a:solidFill>
              </a:rPr>
              <a:t>common</a:t>
            </a:r>
            <a:r>
              <a:rPr lang="en-US" sz="2800" dirty="0" smtClean="0">
                <a:solidFill>
                  <a:srgbClr val="FFFF00"/>
                </a:solidFill>
              </a:rPr>
              <a:t> thing, and </a:t>
            </a:r>
            <a:r>
              <a:rPr lang="en-US" sz="2800" b="1" dirty="0" smtClean="0">
                <a:solidFill>
                  <a:srgbClr val="00B0F0"/>
                </a:solidFill>
              </a:rPr>
              <a:t>insulted</a:t>
            </a:r>
            <a:r>
              <a:rPr lang="en-US" sz="2800" dirty="0" smtClean="0">
                <a:solidFill>
                  <a:srgbClr val="FFFF00"/>
                </a:solidFill>
              </a:rPr>
              <a:t> </a:t>
            </a:r>
            <a:r>
              <a:rPr lang="en-US" sz="2800" b="1" dirty="0" smtClean="0">
                <a:solidFill>
                  <a:srgbClr val="00B0F0"/>
                </a:solidFill>
              </a:rPr>
              <a:t>the Spirit</a:t>
            </a:r>
            <a:r>
              <a:rPr lang="en-US" sz="2800" dirty="0" smtClean="0">
                <a:solidFill>
                  <a:srgbClr val="FFFF00"/>
                </a:solidFill>
              </a:rPr>
              <a:t> of grace? For we know Him who said, "</a:t>
            </a:r>
            <a:r>
              <a:rPr lang="en-US" sz="2800" b="1" dirty="0" smtClean="0">
                <a:solidFill>
                  <a:srgbClr val="00B0F0"/>
                </a:solidFill>
              </a:rPr>
              <a:t>Vengeance</a:t>
            </a:r>
            <a:r>
              <a:rPr lang="en-US" sz="2800" dirty="0" smtClean="0">
                <a:solidFill>
                  <a:srgbClr val="FFFF00"/>
                </a:solidFill>
              </a:rPr>
              <a:t> is Mine, I will repay," says the Lord. And again, "The Lord will judge His people.“ It is a </a:t>
            </a:r>
            <a:r>
              <a:rPr lang="en-US" sz="2800" b="1" dirty="0" smtClean="0">
                <a:solidFill>
                  <a:srgbClr val="00B0F0"/>
                </a:solidFill>
              </a:rPr>
              <a:t>fearful</a:t>
            </a:r>
            <a:r>
              <a:rPr lang="en-US" sz="2800" dirty="0" smtClean="0">
                <a:solidFill>
                  <a:srgbClr val="FFFF00"/>
                </a:solidFill>
              </a:rPr>
              <a:t> thing to fall into the hands of the living God.”</a:t>
            </a:r>
            <a:endParaRPr lang="en-US" sz="2800" b="1" dirty="0" smtClean="0">
              <a:solidFill>
                <a:srgbClr val="FF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Warnings in Hebrews</a:t>
            </a:r>
            <a:endParaRPr lang="en-US" b="1" dirty="0"/>
          </a:p>
        </p:txBody>
      </p:sp>
      <p:sp>
        <p:nvSpPr>
          <p:cNvPr id="3" name="Content Placeholder 2"/>
          <p:cNvSpPr>
            <a:spLocks noGrp="1"/>
          </p:cNvSpPr>
          <p:nvPr>
            <p:ph idx="1"/>
          </p:nvPr>
        </p:nvSpPr>
        <p:spPr>
          <a:xfrm>
            <a:off x="381000" y="914400"/>
            <a:ext cx="8458200" cy="5943600"/>
          </a:xfrm>
        </p:spPr>
        <p:txBody>
          <a:bodyPr>
            <a:normAutofit fontScale="92500" lnSpcReduction="20000"/>
          </a:bodyPr>
          <a:lstStyle/>
          <a:p>
            <a:r>
              <a:rPr lang="en-US" b="1" dirty="0" smtClean="0">
                <a:solidFill>
                  <a:srgbClr val="FF00FF"/>
                </a:solidFill>
              </a:rPr>
              <a:t>12:25-29  </a:t>
            </a:r>
            <a:r>
              <a:rPr lang="en-US" dirty="0" smtClean="0">
                <a:solidFill>
                  <a:srgbClr val="FFFF00"/>
                </a:solidFill>
              </a:rPr>
              <a:t>“See that you </a:t>
            </a:r>
            <a:r>
              <a:rPr lang="en-US" b="1" dirty="0" smtClean="0">
                <a:solidFill>
                  <a:srgbClr val="00B0F0"/>
                </a:solidFill>
              </a:rPr>
              <a:t>do not refuse </a:t>
            </a:r>
            <a:r>
              <a:rPr lang="en-US" dirty="0" smtClean="0">
                <a:solidFill>
                  <a:srgbClr val="FFFF00"/>
                </a:solidFill>
              </a:rPr>
              <a:t>Him who speaks. For if they </a:t>
            </a:r>
            <a:r>
              <a:rPr lang="en-US" b="1" dirty="0" smtClean="0">
                <a:solidFill>
                  <a:srgbClr val="00B0F0"/>
                </a:solidFill>
              </a:rPr>
              <a:t>did not escape </a:t>
            </a:r>
            <a:r>
              <a:rPr lang="en-US" dirty="0" smtClean="0">
                <a:solidFill>
                  <a:srgbClr val="FFFF00"/>
                </a:solidFill>
              </a:rPr>
              <a:t>who refused Him who spoke on earth, much more shall we </a:t>
            </a:r>
            <a:r>
              <a:rPr lang="en-US" b="1" dirty="0" smtClean="0">
                <a:solidFill>
                  <a:srgbClr val="00B0F0"/>
                </a:solidFill>
              </a:rPr>
              <a:t>not escape </a:t>
            </a:r>
            <a:r>
              <a:rPr lang="en-US" dirty="0" smtClean="0">
                <a:solidFill>
                  <a:srgbClr val="FFFF00"/>
                </a:solidFill>
              </a:rPr>
              <a:t>if we turn away from Him who speaks from heaven, whose </a:t>
            </a:r>
            <a:r>
              <a:rPr lang="en-US" b="1" dirty="0" smtClean="0">
                <a:solidFill>
                  <a:srgbClr val="00B0F0"/>
                </a:solidFill>
              </a:rPr>
              <a:t>voice</a:t>
            </a:r>
            <a:r>
              <a:rPr lang="en-US" dirty="0" smtClean="0">
                <a:solidFill>
                  <a:srgbClr val="FFFF00"/>
                </a:solidFill>
              </a:rPr>
              <a:t> then </a:t>
            </a:r>
            <a:r>
              <a:rPr lang="en-US" b="1" dirty="0" smtClean="0">
                <a:solidFill>
                  <a:srgbClr val="00B0F0"/>
                </a:solidFill>
              </a:rPr>
              <a:t>shook the earth</a:t>
            </a:r>
            <a:r>
              <a:rPr lang="en-US" dirty="0" smtClean="0">
                <a:solidFill>
                  <a:srgbClr val="FFFF00"/>
                </a:solidFill>
              </a:rPr>
              <a:t>; but now He has promised, saying, "Yet once more I </a:t>
            </a:r>
            <a:r>
              <a:rPr lang="en-US" b="1" dirty="0" smtClean="0">
                <a:solidFill>
                  <a:srgbClr val="00B0F0"/>
                </a:solidFill>
              </a:rPr>
              <a:t>shake</a:t>
            </a:r>
            <a:r>
              <a:rPr lang="en-US" dirty="0" smtClean="0">
                <a:solidFill>
                  <a:srgbClr val="FFFF00"/>
                </a:solidFill>
              </a:rPr>
              <a:t> not only the earth, but </a:t>
            </a:r>
            <a:r>
              <a:rPr lang="en-US" b="1" dirty="0" smtClean="0">
                <a:solidFill>
                  <a:srgbClr val="00B0F0"/>
                </a:solidFill>
              </a:rPr>
              <a:t>also heaven</a:t>
            </a:r>
            <a:r>
              <a:rPr lang="en-US" dirty="0" smtClean="0">
                <a:solidFill>
                  <a:srgbClr val="FFFF00"/>
                </a:solidFill>
              </a:rPr>
              <a:t>."   Now this, "Yet once more," indicates the removal of those things that are being shaken, as of things that are made, that the things which cannot be shaken may remain. Therefore, since we are receiving a kingdom which cannot be shaken, let us have grace, by which we may </a:t>
            </a:r>
            <a:r>
              <a:rPr lang="en-US" b="1" dirty="0" smtClean="0">
                <a:solidFill>
                  <a:srgbClr val="00B0F0"/>
                </a:solidFill>
              </a:rPr>
              <a:t>serve God </a:t>
            </a:r>
            <a:r>
              <a:rPr lang="en-US" dirty="0" smtClean="0">
                <a:solidFill>
                  <a:srgbClr val="FFFF00"/>
                </a:solidFill>
              </a:rPr>
              <a:t>acceptably with </a:t>
            </a:r>
            <a:r>
              <a:rPr lang="en-US" b="1" dirty="0" smtClean="0">
                <a:solidFill>
                  <a:srgbClr val="00B0F0"/>
                </a:solidFill>
              </a:rPr>
              <a:t>reverence</a:t>
            </a:r>
            <a:r>
              <a:rPr lang="en-US" dirty="0" smtClean="0">
                <a:solidFill>
                  <a:srgbClr val="FFFF00"/>
                </a:solidFill>
              </a:rPr>
              <a:t> and </a:t>
            </a:r>
            <a:r>
              <a:rPr lang="en-US" b="1" dirty="0" smtClean="0">
                <a:solidFill>
                  <a:srgbClr val="00B0F0"/>
                </a:solidFill>
              </a:rPr>
              <a:t>godly fear</a:t>
            </a:r>
            <a:r>
              <a:rPr lang="en-US" dirty="0" smtClean="0">
                <a:solidFill>
                  <a:srgbClr val="FFFF00"/>
                </a:solidFill>
              </a:rPr>
              <a:t>. For </a:t>
            </a:r>
            <a:r>
              <a:rPr lang="en-US" b="1" dirty="0" smtClean="0">
                <a:solidFill>
                  <a:srgbClr val="C00000"/>
                </a:solidFill>
              </a:rPr>
              <a:t>our God is a consuming fire</a:t>
            </a:r>
            <a:r>
              <a:rPr lang="en-US" dirty="0" smtClean="0">
                <a:solidFill>
                  <a:srgbClr val="FFFF00"/>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762</Words>
  <Application>Microsoft Office PowerPoint</Application>
  <PresentationFormat>On-screen Show (4:3)</PresentationFormat>
  <Paragraphs>52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BETTER THINGS</vt:lpstr>
      <vt:lpstr>Hebrews</vt:lpstr>
      <vt:lpstr>Hebrews</vt:lpstr>
      <vt:lpstr>“Let Us” Statements in Hebrews</vt:lpstr>
      <vt:lpstr>“Let Us” Statements in Hebrews</vt:lpstr>
      <vt:lpstr>Warnings in Hebrews</vt:lpstr>
      <vt:lpstr>Warnings in Hebrews</vt:lpstr>
      <vt:lpstr>Warnings in Hebrews</vt:lpstr>
      <vt:lpstr>Warnings in Hebrews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THINGS</dc:title>
  <dc:creator>James Hamilton</dc:creator>
  <cp:lastModifiedBy>James Hamilton</cp:lastModifiedBy>
  <cp:revision>12</cp:revision>
  <dcterms:created xsi:type="dcterms:W3CDTF">2010-03-02T06:27:55Z</dcterms:created>
  <dcterms:modified xsi:type="dcterms:W3CDTF">2010-03-07T02:41:23Z</dcterms:modified>
</cp:coreProperties>
</file>