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49A92-DFC9-47CD-98CE-2E587918A30E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42129-B4CD-47FB-9940-482CEFCC2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2129-B4CD-47FB-9940-482CEFCC2D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2129-B4CD-47FB-9940-482CEFCC2D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2129-B4CD-47FB-9940-482CEFCC2D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2129-B4CD-47FB-9940-482CEFCC2D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2129-B4CD-47FB-9940-482CEFCC2D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2129-B4CD-47FB-9940-482CEFCC2D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2129-B4CD-47FB-9940-482CEFCC2D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2129-B4CD-47FB-9940-482CEFCC2D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8685-CE00-4B00-A331-CF3DD6909927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A137F-E311-4660-8F98-EEBB6C9C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Conduct in the House 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FF"/>
                </a:solidFill>
              </a:rPr>
              <a:t>1 Timothy 3:15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Timothy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Son of a Jewess and a Greek in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Lystra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Acts 16:1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Joined Paul on his second preaching trip </a:t>
            </a:r>
            <a:r>
              <a:rPr lang="en-US" b="1" dirty="0" smtClean="0">
                <a:solidFill>
                  <a:srgbClr val="FF00FF"/>
                </a:solidFill>
              </a:rPr>
              <a:t>17:14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Was very young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Despised because of youth </a:t>
            </a:r>
            <a:r>
              <a:rPr lang="en-US" b="1" dirty="0" smtClean="0">
                <a:solidFill>
                  <a:srgbClr val="FF00FF"/>
                </a:solidFill>
              </a:rPr>
              <a:t>1 Cor. 16:10-11; 1 Tim. 4:12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Not a “lightning rod” for persecutors’ attention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Silas replaced Barnabas and Timothy replaced Mark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 made Timothy his trainee </a:t>
            </a:r>
            <a:r>
              <a:rPr lang="en-US" b="1" dirty="0" smtClean="0">
                <a:solidFill>
                  <a:srgbClr val="FF00FF"/>
                </a:solidFill>
              </a:rPr>
              <a:t>2 Tim. 2:2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Timothy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Sent to Thessalonica when Paul in Achaia </a:t>
            </a:r>
            <a:r>
              <a:rPr lang="en-US" b="1" dirty="0" smtClean="0">
                <a:solidFill>
                  <a:srgbClr val="FF00FF"/>
                </a:solidFill>
              </a:rPr>
              <a:t>1 Thess. 3:2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Sent to Macedonia when Paul in Ephesus </a:t>
            </a:r>
            <a:r>
              <a:rPr lang="en-US" b="1" dirty="0" smtClean="0">
                <a:solidFill>
                  <a:srgbClr val="FF00FF"/>
                </a:solidFill>
              </a:rPr>
              <a:t>Acts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19:22</a:t>
            </a:r>
          </a:p>
          <a:p>
            <a:r>
              <a:rPr lang="en-US" dirty="0" smtClean="0"/>
              <a:t>Went with Paul to Jerusalem </a:t>
            </a:r>
            <a:r>
              <a:rPr lang="en-US" b="1" dirty="0" smtClean="0">
                <a:solidFill>
                  <a:srgbClr val="FF00FF"/>
                </a:solidFill>
              </a:rPr>
              <a:t>Acts 20:4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With Paul in Corinth when he wrote the Romans </a:t>
            </a:r>
            <a:r>
              <a:rPr lang="en-US" b="1" dirty="0" smtClean="0">
                <a:solidFill>
                  <a:srgbClr val="FF00FF"/>
                </a:solidFill>
              </a:rPr>
              <a:t>Rom. 16:21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With Paul in Ephesus when he wrote </a:t>
            </a:r>
            <a:r>
              <a:rPr lang="en-US" b="1" dirty="0" smtClean="0">
                <a:solidFill>
                  <a:srgbClr val="FF00FF"/>
                </a:solidFill>
              </a:rPr>
              <a:t>2 Cor. 1:1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With Paul in Rome when he wrote </a:t>
            </a:r>
            <a:r>
              <a:rPr lang="en-US" b="1" dirty="0" smtClean="0">
                <a:solidFill>
                  <a:srgbClr val="FF00FF"/>
                </a:solidFill>
              </a:rPr>
              <a:t>Colossians Philippians, Philemon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FF00FF"/>
                </a:solidFill>
              </a:rPr>
              <a:t>verse 1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of each)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In Ephesus when Paul in Macedonia </a:t>
            </a:r>
            <a:r>
              <a:rPr lang="en-US" b="1" dirty="0" smtClean="0">
                <a:solidFill>
                  <a:srgbClr val="FF00FF"/>
                </a:solidFill>
              </a:rPr>
              <a:t>1 Tim. 1:3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Timothy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1 Tim. 3:15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gives</a:t>
            </a:r>
            <a:r>
              <a:rPr lang="en-US" dirty="0" smtClean="0"/>
              <a:t> the reason he wrote the letter</a:t>
            </a:r>
          </a:p>
          <a:p>
            <a:r>
              <a:rPr lang="en-US" dirty="0" smtClean="0"/>
              <a:t>Greeting </a:t>
            </a:r>
            <a:r>
              <a:rPr lang="en-US" b="1" dirty="0" smtClean="0">
                <a:solidFill>
                  <a:srgbClr val="FF00FF"/>
                </a:solidFill>
              </a:rPr>
              <a:t>1:1-2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Charge</a:t>
            </a:r>
            <a:r>
              <a:rPr lang="en-US" dirty="0" smtClean="0"/>
              <a:t> to Timothy </a:t>
            </a:r>
            <a:r>
              <a:rPr lang="en-US" b="1" dirty="0" smtClean="0">
                <a:solidFill>
                  <a:srgbClr val="FF00FF"/>
                </a:solidFill>
              </a:rPr>
              <a:t>1:3-20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Conduct</a:t>
            </a:r>
            <a:r>
              <a:rPr lang="en-US" dirty="0" smtClean="0"/>
              <a:t> in the </a:t>
            </a:r>
            <a:r>
              <a:rPr lang="en-US" b="1" dirty="0" smtClean="0">
                <a:solidFill>
                  <a:srgbClr val="00B0F0"/>
                </a:solidFill>
              </a:rPr>
              <a:t>house of God </a:t>
            </a:r>
            <a:r>
              <a:rPr lang="en-US" b="1" dirty="0" smtClean="0">
                <a:solidFill>
                  <a:srgbClr val="FF00FF"/>
                </a:solidFill>
              </a:rPr>
              <a:t>2:1-5:20</a:t>
            </a:r>
          </a:p>
          <a:p>
            <a:pPr lvl="1"/>
            <a:r>
              <a:rPr lang="en-US" dirty="0" smtClean="0"/>
              <a:t>Worship </a:t>
            </a:r>
            <a:r>
              <a:rPr lang="en-US" b="1" dirty="0" smtClean="0">
                <a:solidFill>
                  <a:srgbClr val="FF00FF"/>
                </a:solidFill>
              </a:rPr>
              <a:t>2:1-15</a:t>
            </a:r>
          </a:p>
          <a:p>
            <a:pPr lvl="1"/>
            <a:r>
              <a:rPr lang="en-US" dirty="0" smtClean="0"/>
              <a:t>Organization </a:t>
            </a:r>
            <a:r>
              <a:rPr lang="en-US" b="1" dirty="0" smtClean="0">
                <a:solidFill>
                  <a:srgbClr val="FF00FF"/>
                </a:solidFill>
              </a:rPr>
              <a:t>3:1-13</a:t>
            </a:r>
          </a:p>
          <a:p>
            <a:pPr lvl="1"/>
            <a:r>
              <a:rPr lang="en-US" dirty="0" smtClean="0"/>
              <a:t>His relationship to the church </a:t>
            </a:r>
            <a:r>
              <a:rPr lang="en-US" b="1" dirty="0" smtClean="0">
                <a:solidFill>
                  <a:srgbClr val="FF00FF"/>
                </a:solidFill>
              </a:rPr>
              <a:t>3:14-5:2</a:t>
            </a:r>
            <a:endParaRPr lang="en-US" b="1" dirty="0" smtClean="0">
              <a:solidFill>
                <a:srgbClr val="FF00FF"/>
              </a:solidFill>
            </a:endParaRPr>
          </a:p>
          <a:p>
            <a:pPr lvl="1"/>
            <a:r>
              <a:rPr lang="en-US" dirty="0" smtClean="0"/>
              <a:t>Support from the church </a:t>
            </a:r>
            <a:r>
              <a:rPr lang="en-US" b="1" dirty="0" smtClean="0">
                <a:solidFill>
                  <a:srgbClr val="FF00FF"/>
                </a:solidFill>
              </a:rPr>
              <a:t>5:3-22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Confronting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special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temptations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5:23-6:21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Charge to Timothy 1:3-20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Charge </a:t>
            </a:r>
            <a:r>
              <a:rPr lang="en-US" b="1" dirty="0" smtClean="0">
                <a:solidFill>
                  <a:srgbClr val="00B0F0"/>
                </a:solidFill>
              </a:rPr>
              <a:t>others</a:t>
            </a:r>
            <a:r>
              <a:rPr lang="en-US" dirty="0" smtClean="0"/>
              <a:t> to teach </a:t>
            </a:r>
            <a:r>
              <a:rPr lang="en-US" dirty="0" smtClean="0">
                <a:solidFill>
                  <a:srgbClr val="FFFF00"/>
                </a:solidFill>
              </a:rPr>
              <a:t>no other doctrine </a:t>
            </a:r>
            <a:r>
              <a:rPr lang="en-US" b="1" dirty="0" smtClean="0">
                <a:solidFill>
                  <a:srgbClr val="FF00FF"/>
                </a:solidFill>
              </a:rPr>
              <a:t>1:3</a:t>
            </a:r>
          </a:p>
          <a:p>
            <a:r>
              <a:rPr lang="en-US" dirty="0" smtClean="0"/>
              <a:t>Judaism, fables, etc. produce </a:t>
            </a:r>
            <a:r>
              <a:rPr lang="en-US" b="1" dirty="0" smtClean="0">
                <a:solidFill>
                  <a:srgbClr val="00B0F0"/>
                </a:solidFill>
              </a:rPr>
              <a:t>strife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1:4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Question about the law </a:t>
            </a:r>
            <a:r>
              <a:rPr lang="en-US" b="1" dirty="0" smtClean="0">
                <a:solidFill>
                  <a:srgbClr val="FF00FF"/>
                </a:solidFill>
              </a:rPr>
              <a:t>1:5-11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Good news of the gospel </a:t>
            </a:r>
            <a:r>
              <a:rPr lang="en-US" sz="3200" b="1" dirty="0" smtClean="0">
                <a:solidFill>
                  <a:srgbClr val="FF00FF"/>
                </a:solidFill>
              </a:rPr>
              <a:t>v.11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Paul’s ministry of the gospel</a:t>
            </a:r>
            <a:r>
              <a:rPr lang="en-US" b="1" dirty="0" smtClean="0">
                <a:solidFill>
                  <a:srgbClr val="FF00FF"/>
                </a:solidFill>
              </a:rPr>
              <a:t> v.12-17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Conversion of the </a:t>
            </a:r>
            <a:r>
              <a:rPr lang="en-US" sz="3200" dirty="0" smtClean="0">
                <a:solidFill>
                  <a:srgbClr val="FFFF00"/>
                </a:solidFill>
              </a:rPr>
              <a:t>chief of sinners </a:t>
            </a:r>
            <a:r>
              <a:rPr lang="en-US" sz="3200" b="1" dirty="0" smtClean="0">
                <a:solidFill>
                  <a:srgbClr val="FF00FF"/>
                </a:solidFill>
              </a:rPr>
              <a:t>v.15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Paul’s charge to Timothy to fight the good fight of faith </a:t>
            </a:r>
            <a:r>
              <a:rPr lang="en-US" b="1" dirty="0" smtClean="0">
                <a:solidFill>
                  <a:srgbClr val="FF00FF"/>
                </a:solidFill>
              </a:rPr>
              <a:t>1:18-20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Prophecies were made about Timothy </a:t>
            </a:r>
            <a:r>
              <a:rPr lang="en-US" sz="3200" b="1" dirty="0" smtClean="0">
                <a:solidFill>
                  <a:srgbClr val="FF00FF"/>
                </a:solidFill>
              </a:rPr>
              <a:t>v.18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Some had to be disciplined </a:t>
            </a:r>
            <a:r>
              <a:rPr lang="en-US" sz="3200" b="1" dirty="0" smtClean="0">
                <a:solidFill>
                  <a:srgbClr val="FF00FF"/>
                </a:solidFill>
              </a:rPr>
              <a:t>v.20</a:t>
            </a:r>
            <a:endParaRPr lang="en-US" sz="32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Conduct</a:t>
            </a:r>
            <a:r>
              <a:rPr lang="en-US" dirty="0" smtClean="0"/>
              <a:t> in the </a:t>
            </a:r>
            <a:r>
              <a:rPr lang="en-US" b="1" dirty="0" smtClean="0">
                <a:solidFill>
                  <a:srgbClr val="00B0F0"/>
                </a:solidFill>
              </a:rPr>
              <a:t>house of God </a:t>
            </a:r>
            <a:r>
              <a:rPr lang="en-US" b="1" dirty="0" smtClean="0">
                <a:solidFill>
                  <a:srgbClr val="FF00FF"/>
                </a:solidFill>
              </a:rPr>
              <a:t>2:1-5:20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Worship </a:t>
            </a:r>
            <a:r>
              <a:rPr lang="en-US" b="1" dirty="0" smtClean="0">
                <a:solidFill>
                  <a:srgbClr val="FF00FF"/>
                </a:solidFill>
              </a:rPr>
              <a:t>2:1-15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Prayer: what </a:t>
            </a:r>
            <a:r>
              <a:rPr lang="en-US" sz="3200" b="1" dirty="0" smtClean="0">
                <a:solidFill>
                  <a:srgbClr val="FF00FF"/>
                </a:solidFill>
              </a:rPr>
              <a:t>v.1-2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why </a:t>
            </a:r>
            <a:r>
              <a:rPr lang="en-US" sz="3200" b="1" dirty="0" smtClean="0">
                <a:solidFill>
                  <a:srgbClr val="FF00FF"/>
                </a:solidFill>
              </a:rPr>
              <a:t>v.3-7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how </a:t>
            </a:r>
            <a:r>
              <a:rPr lang="en-US" sz="3200" b="1" dirty="0" smtClean="0">
                <a:solidFill>
                  <a:srgbClr val="FF00FF"/>
                </a:solidFill>
              </a:rPr>
              <a:t>v.8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Conduct: </a:t>
            </a:r>
            <a:r>
              <a:rPr lang="en-US" sz="3200" b="1" dirty="0" smtClean="0">
                <a:solidFill>
                  <a:srgbClr val="00B0F0"/>
                </a:solidFill>
              </a:rPr>
              <a:t>holy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hands </a:t>
            </a:r>
            <a:r>
              <a:rPr lang="en-US" sz="3200" b="1" dirty="0" smtClean="0">
                <a:solidFill>
                  <a:srgbClr val="FF00FF"/>
                </a:solidFill>
              </a:rPr>
              <a:t>v.8, Prov. 15:8,29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Attire: </a:t>
            </a:r>
            <a:r>
              <a:rPr lang="en-US" sz="3200" b="1" dirty="0" smtClean="0">
                <a:solidFill>
                  <a:srgbClr val="00B0F0"/>
                </a:solidFill>
              </a:rPr>
              <a:t>modest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Attitude: </a:t>
            </a:r>
            <a:r>
              <a:rPr lang="en-US" sz="3200" b="1" dirty="0" smtClean="0">
                <a:solidFill>
                  <a:srgbClr val="00B0F0"/>
                </a:solidFill>
              </a:rPr>
              <a:t>propriety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sobriety, quietness </a:t>
            </a:r>
            <a:r>
              <a:rPr lang="en-US" sz="3200" b="1" dirty="0" smtClean="0">
                <a:solidFill>
                  <a:srgbClr val="FF00FF"/>
                </a:solidFill>
              </a:rPr>
              <a:t>1 Peter 3:4</a:t>
            </a:r>
          </a:p>
          <a:p>
            <a:r>
              <a:rPr lang="en-US" dirty="0" smtClean="0"/>
              <a:t>Organization </a:t>
            </a:r>
            <a:r>
              <a:rPr lang="en-US" b="1" dirty="0" smtClean="0">
                <a:solidFill>
                  <a:srgbClr val="FF00FF"/>
                </a:solidFill>
              </a:rPr>
              <a:t>3:1-13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Elders </a:t>
            </a:r>
            <a:r>
              <a:rPr lang="en-US" sz="3200" b="1" dirty="0" smtClean="0">
                <a:solidFill>
                  <a:srgbClr val="FF00FF"/>
                </a:solidFill>
              </a:rPr>
              <a:t>v.1-7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Deacons </a:t>
            </a:r>
            <a:r>
              <a:rPr lang="en-US" sz="3200" b="1" dirty="0" smtClean="0">
                <a:solidFill>
                  <a:srgbClr val="FF00FF"/>
                </a:solidFill>
              </a:rPr>
              <a:t>v.8-13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Conduct</a:t>
            </a:r>
            <a:r>
              <a:rPr lang="en-US" dirty="0" smtClean="0"/>
              <a:t> in the </a:t>
            </a:r>
            <a:r>
              <a:rPr lang="en-US" b="1" dirty="0" smtClean="0">
                <a:solidFill>
                  <a:srgbClr val="00B0F0"/>
                </a:solidFill>
              </a:rPr>
              <a:t>house of God </a:t>
            </a:r>
            <a:r>
              <a:rPr lang="en-US" b="1" dirty="0" smtClean="0">
                <a:solidFill>
                  <a:srgbClr val="FF00FF"/>
                </a:solidFill>
              </a:rPr>
              <a:t>2:1-5:20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Preacher’s relationship to church </a:t>
            </a:r>
            <a:r>
              <a:rPr lang="en-US" b="1" dirty="0" smtClean="0">
                <a:solidFill>
                  <a:srgbClr val="FF00FF"/>
                </a:solidFill>
              </a:rPr>
              <a:t>3:14-5:2</a:t>
            </a:r>
            <a:endParaRPr lang="en-US" b="1" dirty="0" smtClean="0">
              <a:solidFill>
                <a:srgbClr val="FF00FF"/>
              </a:solidFill>
            </a:endParaRPr>
          </a:p>
          <a:p>
            <a:pPr lvl="1"/>
            <a:r>
              <a:rPr lang="en-US" sz="3200" dirty="0" smtClean="0"/>
              <a:t>Coming apostasy </a:t>
            </a:r>
            <a:r>
              <a:rPr lang="en-US" sz="3200" b="1" dirty="0" smtClean="0">
                <a:solidFill>
                  <a:srgbClr val="FF00FF"/>
                </a:solidFill>
              </a:rPr>
              <a:t>4:1-5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Instruct the brethren </a:t>
            </a:r>
            <a:r>
              <a:rPr lang="en-US" sz="3200" b="1" dirty="0" smtClean="0">
                <a:solidFill>
                  <a:srgbClr val="FF00FF"/>
                </a:solidFill>
              </a:rPr>
              <a:t>4:6-11 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(how to in </a:t>
            </a:r>
            <a:r>
              <a:rPr lang="en-US" sz="3200" b="1" dirty="0" smtClean="0">
                <a:solidFill>
                  <a:srgbClr val="FF00FF"/>
                </a:solidFill>
              </a:rPr>
              <a:t>5:1-2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</a:t>
            </a:r>
            <a:endParaRPr lang="en-US" sz="32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Be an example to the believers </a:t>
            </a:r>
            <a:r>
              <a:rPr lang="en-US" sz="3200" b="1" dirty="0" smtClean="0">
                <a:solidFill>
                  <a:srgbClr val="FF00FF"/>
                </a:solidFill>
              </a:rPr>
              <a:t>4:12-16</a:t>
            </a:r>
            <a:endParaRPr lang="en-US" sz="3200" b="1" dirty="0" smtClean="0">
              <a:solidFill>
                <a:srgbClr val="FF00FF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Support</a:t>
            </a:r>
            <a:r>
              <a:rPr lang="en-US" dirty="0" smtClean="0"/>
              <a:t> from the </a:t>
            </a:r>
            <a:r>
              <a:rPr lang="en-US" b="1" dirty="0" smtClean="0">
                <a:solidFill>
                  <a:srgbClr val="00B0F0"/>
                </a:solidFill>
              </a:rPr>
              <a:t>church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5:3-22</a:t>
            </a:r>
            <a:endParaRPr lang="en-US" b="1" dirty="0" smtClean="0">
              <a:solidFill>
                <a:srgbClr val="FF00FF"/>
              </a:solidFill>
            </a:endParaRP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Qualified vs. unqualified widows </a:t>
            </a:r>
            <a:r>
              <a:rPr lang="en-US" sz="3200" b="1" dirty="0" smtClean="0">
                <a:solidFill>
                  <a:srgbClr val="FF00FF"/>
                </a:solidFill>
              </a:rPr>
              <a:t>v.2-16</a:t>
            </a:r>
          </a:p>
          <a:p>
            <a:pPr lvl="2"/>
            <a:r>
              <a:rPr lang="en-US" sz="3200" b="1" dirty="0" smtClean="0">
                <a:solidFill>
                  <a:srgbClr val="00B0F0"/>
                </a:solidFill>
              </a:rPr>
              <a:t>Church</a:t>
            </a:r>
            <a:r>
              <a:rPr lang="en-US" sz="3200" b="1" dirty="0" smtClean="0">
                <a:solidFill>
                  <a:srgbClr val="FF00FF"/>
                </a:solidFill>
              </a:rPr>
              <a:t> 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vs.</a:t>
            </a:r>
            <a:r>
              <a:rPr lang="en-US" sz="3200" b="1" dirty="0" smtClean="0">
                <a:solidFill>
                  <a:srgbClr val="FF00FF"/>
                </a:solidFill>
              </a:rPr>
              <a:t> </a:t>
            </a:r>
            <a:r>
              <a:rPr lang="en-US" sz="3200" b="1" dirty="0" smtClean="0">
                <a:solidFill>
                  <a:srgbClr val="00FF00"/>
                </a:solidFill>
              </a:rPr>
              <a:t>individual</a:t>
            </a:r>
            <a:r>
              <a:rPr lang="en-US" sz="3200" b="1" dirty="0" smtClean="0">
                <a:solidFill>
                  <a:srgbClr val="FF00FF"/>
                </a:solidFill>
              </a:rPr>
              <a:t> 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responsibilities</a:t>
            </a:r>
            <a:r>
              <a:rPr lang="en-US" sz="3200" b="1" dirty="0" smtClean="0">
                <a:solidFill>
                  <a:srgbClr val="FF00FF"/>
                </a:solidFill>
              </a:rPr>
              <a:t> v.16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Elders </a:t>
            </a:r>
            <a:r>
              <a:rPr lang="en-US" sz="3200" b="1" dirty="0" smtClean="0">
                <a:solidFill>
                  <a:srgbClr val="FF00FF"/>
                </a:solidFill>
              </a:rPr>
              <a:t>v.17-22</a:t>
            </a:r>
          </a:p>
          <a:p>
            <a:pPr lvl="2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Honor for elders includes support </a:t>
            </a:r>
            <a:r>
              <a:rPr lang="en-US" sz="3200" b="1" dirty="0" smtClean="0">
                <a:solidFill>
                  <a:srgbClr val="FF00FF"/>
                </a:solidFill>
              </a:rPr>
              <a:t>v.17-18</a:t>
            </a:r>
          </a:p>
          <a:p>
            <a:pPr lvl="2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 slow to accuse or judge </a:t>
            </a:r>
            <a:r>
              <a:rPr lang="en-US" sz="3200" b="1" dirty="0" smtClean="0">
                <a:solidFill>
                  <a:srgbClr val="FF00FF"/>
                </a:solidFill>
              </a:rPr>
              <a:t>v.19-22</a:t>
            </a:r>
            <a:endParaRPr lang="en-US" sz="32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Confronting special temptations </a:t>
            </a:r>
            <a:r>
              <a:rPr lang="en-US" b="1" dirty="0" smtClean="0">
                <a:solidFill>
                  <a:srgbClr val="FF00FF"/>
                </a:solidFill>
              </a:rPr>
              <a:t>5:23-6:21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Paul had to tell Timothy to start using a </a:t>
            </a:r>
            <a:r>
              <a:rPr lang="en-US" b="1" dirty="0" smtClean="0">
                <a:solidFill>
                  <a:srgbClr val="00B0F0"/>
                </a:solidFill>
              </a:rPr>
              <a:t>little</a:t>
            </a:r>
            <a:r>
              <a:rPr lang="en-US" dirty="0" smtClean="0"/>
              <a:t> wine with his water for </a:t>
            </a:r>
            <a:r>
              <a:rPr lang="en-US" b="1" dirty="0" smtClean="0">
                <a:solidFill>
                  <a:srgbClr val="00B0F0"/>
                </a:solidFill>
              </a:rPr>
              <a:t>medical</a:t>
            </a:r>
            <a:r>
              <a:rPr lang="en-US" dirty="0" smtClean="0"/>
              <a:t> need </a:t>
            </a:r>
            <a:r>
              <a:rPr lang="en-US" b="1" dirty="0" smtClean="0">
                <a:solidFill>
                  <a:srgbClr val="FF00FF"/>
                </a:solidFill>
              </a:rPr>
              <a:t>5:23</a:t>
            </a:r>
          </a:p>
          <a:p>
            <a:r>
              <a:rPr lang="en-US" dirty="0" smtClean="0"/>
              <a:t>By their </a:t>
            </a:r>
            <a:r>
              <a:rPr lang="en-US" b="1" dirty="0" smtClean="0">
                <a:solidFill>
                  <a:srgbClr val="00B0F0"/>
                </a:solidFill>
              </a:rPr>
              <a:t>actions</a:t>
            </a:r>
            <a:r>
              <a:rPr lang="en-US" dirty="0" smtClean="0"/>
              <a:t> you will </a:t>
            </a:r>
            <a:r>
              <a:rPr lang="en-US" b="1" dirty="0" smtClean="0">
                <a:solidFill>
                  <a:srgbClr val="00B0F0"/>
                </a:solidFill>
              </a:rPr>
              <a:t>know</a:t>
            </a:r>
            <a:r>
              <a:rPr lang="en-US" dirty="0" smtClean="0"/>
              <a:t> them </a:t>
            </a:r>
            <a:r>
              <a:rPr lang="en-US" b="1" dirty="0" smtClean="0">
                <a:solidFill>
                  <a:srgbClr val="FF00FF"/>
                </a:solidFill>
              </a:rPr>
              <a:t>5:24-25</a:t>
            </a:r>
          </a:p>
          <a:p>
            <a:r>
              <a:rPr lang="en-US" dirty="0" smtClean="0"/>
              <a:t>Responsibilities of slaves to masters </a:t>
            </a:r>
            <a:r>
              <a:rPr lang="en-US" b="1" dirty="0" smtClean="0">
                <a:solidFill>
                  <a:srgbClr val="FF00FF"/>
                </a:solidFill>
              </a:rPr>
              <a:t>6:1-2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Withdraw</a:t>
            </a:r>
            <a:r>
              <a:rPr lang="en-US" dirty="0" smtClean="0"/>
              <a:t> from false teachers </a:t>
            </a:r>
            <a:r>
              <a:rPr lang="en-US" b="1" dirty="0" smtClean="0">
                <a:solidFill>
                  <a:srgbClr val="FF00FF"/>
                </a:solidFill>
              </a:rPr>
              <a:t>6:3-10</a:t>
            </a:r>
          </a:p>
          <a:p>
            <a:r>
              <a:rPr lang="en-US" dirty="0" smtClean="0"/>
              <a:t>Often </a:t>
            </a:r>
            <a:r>
              <a:rPr lang="en-US" b="1" dirty="0" smtClean="0">
                <a:solidFill>
                  <a:srgbClr val="00B0F0"/>
                </a:solidFill>
              </a:rPr>
              <a:t>motivated</a:t>
            </a:r>
            <a:r>
              <a:rPr lang="en-US" dirty="0" smtClean="0"/>
              <a:t> by </a:t>
            </a:r>
            <a:r>
              <a:rPr lang="en-US" b="1" dirty="0" smtClean="0">
                <a:solidFill>
                  <a:srgbClr val="00B0F0"/>
                </a:solidFill>
              </a:rPr>
              <a:t>money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v.5-10</a:t>
            </a:r>
          </a:p>
          <a:p>
            <a:r>
              <a:rPr lang="en-US" dirty="0" smtClean="0"/>
              <a:t>Pursue </a:t>
            </a:r>
            <a:r>
              <a:rPr lang="en-US" b="1" dirty="0" smtClean="0">
                <a:solidFill>
                  <a:srgbClr val="00B0F0"/>
                </a:solidFill>
              </a:rPr>
              <a:t>spiritual</a:t>
            </a:r>
            <a:r>
              <a:rPr lang="en-US" dirty="0" smtClean="0"/>
              <a:t> goals </a:t>
            </a:r>
            <a:r>
              <a:rPr lang="en-US" b="1" dirty="0" smtClean="0">
                <a:solidFill>
                  <a:srgbClr val="FF00FF"/>
                </a:solidFill>
              </a:rPr>
              <a:t>6:11-16</a:t>
            </a:r>
          </a:p>
          <a:p>
            <a:r>
              <a:rPr lang="en-US" dirty="0" smtClean="0"/>
              <a:t>Tell the rich not to trust in </a:t>
            </a:r>
            <a:r>
              <a:rPr lang="en-US" b="1" dirty="0" smtClean="0">
                <a:solidFill>
                  <a:srgbClr val="00B0F0"/>
                </a:solidFill>
              </a:rPr>
              <a:t>uncertain</a:t>
            </a:r>
            <a:r>
              <a:rPr lang="en-US" dirty="0" smtClean="0"/>
              <a:t> riches </a:t>
            </a:r>
            <a:r>
              <a:rPr lang="en-US" b="1" dirty="0" smtClean="0">
                <a:solidFill>
                  <a:srgbClr val="FF00FF"/>
                </a:solidFill>
              </a:rPr>
              <a:t>6:17-19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Guard</a:t>
            </a:r>
            <a:r>
              <a:rPr lang="en-US" dirty="0" smtClean="0"/>
              <a:t> the trust </a:t>
            </a:r>
            <a:r>
              <a:rPr lang="en-US" b="1" dirty="0" smtClean="0">
                <a:solidFill>
                  <a:srgbClr val="FF00FF"/>
                </a:solidFill>
              </a:rPr>
              <a:t>6:20-21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5198</TotalTime>
  <Words>445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Conduct in the House of God</vt:lpstr>
      <vt:lpstr>Timothy</vt:lpstr>
      <vt:lpstr>Timothy</vt:lpstr>
      <vt:lpstr>Timothy</vt:lpstr>
      <vt:lpstr>Charge to Timothy 1:3-20</vt:lpstr>
      <vt:lpstr>Conduct in the house of God 2:1-5:20</vt:lpstr>
      <vt:lpstr>Conduct in the house of God 2:1-5:20</vt:lpstr>
      <vt:lpstr>Confronting special temptations 5:23-6:21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Timothy</dc:title>
  <dc:creator>James Hamilton</dc:creator>
  <cp:lastModifiedBy>James Hamilton</cp:lastModifiedBy>
  <cp:revision>15</cp:revision>
  <dcterms:created xsi:type="dcterms:W3CDTF">2010-01-18T02:42:01Z</dcterms:created>
  <dcterms:modified xsi:type="dcterms:W3CDTF">2010-01-23T14:20:59Z</dcterms:modified>
</cp:coreProperties>
</file>