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2" r:id="rId7"/>
    <p:sldId id="267" r:id="rId8"/>
    <p:sldId id="266" r:id="rId9"/>
    <p:sldId id="263" r:id="rId10"/>
    <p:sldId id="264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74021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9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8354-A8FE-4F98-9913-8372E35E45DE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F15F-1EF8-4CB9-B45A-F67216DFA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F15F-1EF8-4CB9-B45A-F67216DFA0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D13A-846A-4EDF-9DB0-B47907DF022B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865B-C9F9-47EE-A8B6-3AFA0E917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“Do </a:t>
            </a:r>
            <a:r>
              <a:rPr lang="en-US" b="1" dirty="0" smtClean="0"/>
              <a:t>Everything in Love”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FF"/>
                </a:solidFill>
              </a:rPr>
              <a:t>1 Corinthians 16:14</a:t>
            </a: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high sailor traffic had a cultural impact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had a reputation as a very immoral city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Idolatry contributed to the immorality (1000 priestesses-prostitutes in temple of Aphrodite)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colony – political &amp; commercial center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Proximity to Athens motivated a desire for </a:t>
            </a:r>
            <a:r>
              <a:rPr lang="en-US" b="1" dirty="0" smtClean="0">
                <a:solidFill>
                  <a:srgbClr val="00B0F0"/>
                </a:solidFill>
              </a:rPr>
              <a:t>status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based on </a:t>
            </a:r>
            <a:r>
              <a:rPr lang="en-US" b="1" dirty="0" smtClean="0">
                <a:solidFill>
                  <a:srgbClr val="00B0F0"/>
                </a:solidFill>
              </a:rPr>
              <a:t>philosophy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high sailor traffic had a cultural impact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had a reputation as a very immoral city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Idolatry contributed to the immorality (1000 priestesses-prostitutes in temple of Aphrodite)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colony – political &amp; commercial center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Proximity to Athens motivated a desire for status based on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philosophy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Culture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at Corinth impacted the </a:t>
            </a:r>
            <a:r>
              <a:rPr lang="en-US" b="1" dirty="0" smtClean="0">
                <a:solidFill>
                  <a:srgbClr val="00B0F0"/>
                </a:solidFill>
              </a:rPr>
              <a:t>church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greatly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Problems in the Church in 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Divisions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Incest &amp; toleration of sin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Lawsuits between brothers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Extreme ideas about marriage and sex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Offending consciences of brethren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Participating in idolatry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Questions over gender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Abusing the Lord’s Supper, selfishness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Disorder in worship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Carnal attitude toward spiritual gifts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74021"/>
                </a:solidFill>
              </a:rPr>
              <a:t>False doctrine about fundamentals of the faith</a:t>
            </a:r>
            <a:endParaRPr lang="en-US" dirty="0">
              <a:solidFill>
                <a:srgbClr val="F74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1 Corinthians </a:t>
            </a:r>
            <a:r>
              <a:rPr lang="en-US" b="1" dirty="0" smtClean="0"/>
              <a:t>– Solutions to Problems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74021"/>
                </a:solidFill>
              </a:rPr>
              <a:t>Problems reported by others </a:t>
            </a:r>
            <a:r>
              <a:rPr lang="en-US" b="1" dirty="0" smtClean="0">
                <a:solidFill>
                  <a:srgbClr val="FF00FF"/>
                </a:solidFill>
              </a:rPr>
              <a:t>1-6 </a:t>
            </a:r>
            <a:r>
              <a:rPr lang="en-US" b="1" dirty="0" smtClean="0">
                <a:solidFill>
                  <a:srgbClr val="FFFF00"/>
                </a:solidFill>
              </a:rPr>
              <a:t>“It has been reported…”</a:t>
            </a:r>
          </a:p>
          <a:p>
            <a:r>
              <a:rPr lang="en-US" dirty="0" smtClean="0">
                <a:solidFill>
                  <a:srgbClr val="F74021"/>
                </a:solidFill>
              </a:rPr>
              <a:t>Divisions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1-4</a:t>
            </a:r>
          </a:p>
          <a:p>
            <a:r>
              <a:rPr lang="en-US" dirty="0" smtClean="0">
                <a:solidFill>
                  <a:srgbClr val="F74021"/>
                </a:solidFill>
              </a:rPr>
              <a:t>Incest </a:t>
            </a:r>
            <a:r>
              <a:rPr lang="en-US" dirty="0" smtClean="0">
                <a:solidFill>
                  <a:srgbClr val="F74021"/>
                </a:solidFill>
              </a:rPr>
              <a:t>&amp; toleration of </a:t>
            </a:r>
            <a:r>
              <a:rPr lang="en-US" dirty="0" smtClean="0">
                <a:solidFill>
                  <a:srgbClr val="F74021"/>
                </a:solidFill>
              </a:rPr>
              <a:t>sin </a:t>
            </a:r>
            <a:r>
              <a:rPr lang="en-US" b="1" dirty="0" smtClean="0">
                <a:solidFill>
                  <a:srgbClr val="FF00FF"/>
                </a:solidFill>
              </a:rPr>
              <a:t>5-6</a:t>
            </a:r>
            <a:endParaRPr lang="en-US" b="1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00"/>
                </a:solidFill>
              </a:rPr>
              <a:t>Problems about which the Corinthians asked Paul </a:t>
            </a:r>
            <a:r>
              <a:rPr lang="en-US" b="1" dirty="0" smtClean="0">
                <a:solidFill>
                  <a:srgbClr val="FF00FF"/>
                </a:solidFill>
              </a:rPr>
              <a:t>7-16 </a:t>
            </a:r>
            <a:r>
              <a:rPr lang="en-US" b="1" dirty="0" smtClean="0">
                <a:solidFill>
                  <a:srgbClr val="FFFF00"/>
                </a:solidFill>
              </a:rPr>
              <a:t>“Now concerning…”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Extreme ideas about marriage and sex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7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Meats sacrificed to idols </a:t>
            </a:r>
            <a:r>
              <a:rPr lang="en-US" b="1" dirty="0" smtClean="0">
                <a:solidFill>
                  <a:srgbClr val="FF00FF"/>
                </a:solidFill>
              </a:rPr>
              <a:t>8-11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Spiritual gifts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12-15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collection for the saints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16</a:t>
            </a: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Root of the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74021"/>
                </a:solidFill>
              </a:rPr>
              <a:t>Problem of Divisions </a:t>
            </a:r>
            <a:r>
              <a:rPr lang="en-US" b="1" dirty="0" smtClean="0">
                <a:solidFill>
                  <a:srgbClr val="FF00FF"/>
                </a:solidFill>
              </a:rPr>
              <a:t>1-4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1:10-17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diagnosis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4:6,18,19 </a:t>
            </a:r>
            <a:r>
              <a:rPr lang="en-US" b="1" dirty="0" smtClean="0">
                <a:solidFill>
                  <a:srgbClr val="FFFF00"/>
                </a:solidFill>
              </a:rPr>
              <a:t>“puffed up” 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rgbClr val="FF00FF"/>
                </a:solidFill>
              </a:rPr>
              <a:t>1:18-4:20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Confronting </a:t>
            </a:r>
            <a:r>
              <a:rPr lang="en-US" b="1" dirty="0" smtClean="0">
                <a:solidFill>
                  <a:srgbClr val="00B0F0"/>
                </a:solidFill>
              </a:rPr>
              <a:t>pride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in human wisdom</a:t>
            </a: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F74021"/>
                </a:solidFill>
              </a:rPr>
              <a:t>Problem of Incest </a:t>
            </a:r>
            <a:r>
              <a:rPr lang="en-US" dirty="0" smtClean="0">
                <a:solidFill>
                  <a:srgbClr val="F74021"/>
                </a:solidFill>
              </a:rPr>
              <a:t>&amp; </a:t>
            </a:r>
            <a:r>
              <a:rPr lang="en-US" dirty="0" smtClean="0">
                <a:solidFill>
                  <a:srgbClr val="F74021"/>
                </a:solidFill>
              </a:rPr>
              <a:t>Toleration </a:t>
            </a:r>
            <a:r>
              <a:rPr lang="en-US" dirty="0" smtClean="0">
                <a:solidFill>
                  <a:srgbClr val="F74021"/>
                </a:solidFill>
              </a:rPr>
              <a:t>of S</a:t>
            </a:r>
            <a:r>
              <a:rPr lang="en-US" dirty="0" smtClean="0">
                <a:solidFill>
                  <a:srgbClr val="F74021"/>
                </a:solidFill>
              </a:rPr>
              <a:t>in </a:t>
            </a:r>
            <a:r>
              <a:rPr lang="en-US" b="1" dirty="0" smtClean="0">
                <a:solidFill>
                  <a:srgbClr val="FF00FF"/>
                </a:solidFill>
              </a:rPr>
              <a:t>5-6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5:1-3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diagnosis 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5:2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“puffed up” </a:t>
            </a: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b="1" dirty="0" smtClean="0">
                <a:solidFill>
                  <a:srgbClr val="FF00FF"/>
                </a:solidFill>
              </a:rPr>
              <a:t>5:4-13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ut away sinning brethren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6:1-11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it is not personal judging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6:12-20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do not commit fornication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Root of the Problems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Questions about sex and marriage </a:t>
            </a:r>
            <a:r>
              <a:rPr lang="en-US" b="1" dirty="0" smtClean="0">
                <a:solidFill>
                  <a:srgbClr val="FF00FF"/>
                </a:solidFill>
              </a:rPr>
              <a:t>7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7:2-40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Misunderstandings corrected by teaching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Questions about meats sacrificed to idols </a:t>
            </a:r>
            <a:r>
              <a:rPr lang="en-US" b="1" dirty="0" smtClean="0">
                <a:solidFill>
                  <a:srgbClr val="FF00FF"/>
                </a:solidFill>
              </a:rPr>
              <a:t>8-11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8:1-13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Problem </a:t>
            </a:r>
            <a:r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 </a:t>
            </a:r>
            <a:r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knowledge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without love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8:1-3</a:t>
            </a:r>
            <a:r>
              <a:rPr lang="en-US" b="1" dirty="0" smtClean="0">
                <a:solidFill>
                  <a:srgbClr val="FFFF00"/>
                </a:solidFill>
              </a:rPr>
              <a:t> “Puffed </a:t>
            </a:r>
            <a:r>
              <a:rPr lang="en-US" b="1" dirty="0" smtClean="0">
                <a:solidFill>
                  <a:srgbClr val="FFFF00"/>
                </a:solidFill>
              </a:rPr>
              <a:t>up”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knowledge w/o love</a:t>
            </a: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b="1" dirty="0" smtClean="0">
                <a:solidFill>
                  <a:srgbClr val="FF00FF"/>
                </a:solidFill>
              </a:rPr>
              <a:t>9:19-23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central principle to apply </a:t>
            </a: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principle illustrated </a:t>
            </a:r>
            <a:r>
              <a:rPr lang="en-US" b="1" dirty="0" smtClean="0">
                <a:solidFill>
                  <a:srgbClr val="FF00FF"/>
                </a:solidFill>
              </a:rPr>
              <a:t>9:1-27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principle applied to the issue </a:t>
            </a:r>
            <a:r>
              <a:rPr lang="en-US" b="1" dirty="0" smtClean="0">
                <a:solidFill>
                  <a:srgbClr val="FF00FF"/>
                </a:solidFill>
              </a:rPr>
              <a:t>10:1-11:1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principle applied to veils for women </a:t>
            </a:r>
            <a:r>
              <a:rPr lang="en-US" b="1" dirty="0" smtClean="0">
                <a:solidFill>
                  <a:srgbClr val="FF00FF"/>
                </a:solidFill>
              </a:rPr>
              <a:t>11:2-16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principle applied to the Lord’s Supper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11:17-34</a:t>
            </a: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Root of the Problems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rgbClr val="00FF00"/>
                </a:solidFill>
              </a:rPr>
              <a:t>Questions about spiritual gifts </a:t>
            </a:r>
            <a:r>
              <a:rPr lang="en-US" sz="3100" b="1" dirty="0" smtClean="0">
                <a:solidFill>
                  <a:srgbClr val="FF00FF"/>
                </a:solidFill>
              </a:rPr>
              <a:t>12-15</a:t>
            </a:r>
          </a:p>
          <a:p>
            <a:r>
              <a:rPr lang="en-US" sz="3100" b="1" dirty="0" smtClean="0">
                <a:solidFill>
                  <a:srgbClr val="FF00FF"/>
                </a:solidFill>
              </a:rPr>
              <a:t>12:1-3; 14:1-5,23 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disorder in worship</a:t>
            </a:r>
          </a:p>
          <a:p>
            <a:r>
              <a:rPr lang="en-US" sz="3100" b="1" dirty="0" smtClean="0">
                <a:solidFill>
                  <a:srgbClr val="FF00FF"/>
                </a:solidFill>
              </a:rPr>
              <a:t>12:1.3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FFFF00"/>
                </a:solidFill>
              </a:rPr>
              <a:t>“I do not want you to be ignorant”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Understanding the </a:t>
            </a:r>
            <a:r>
              <a:rPr lang="en-US" sz="3100" b="1" dirty="0" smtClean="0">
                <a:solidFill>
                  <a:srgbClr val="00B0F0"/>
                </a:solidFill>
              </a:rPr>
              <a:t>purpose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of spiritual gifts </a:t>
            </a:r>
            <a:r>
              <a:rPr lang="en-US" sz="3100" b="1" dirty="0" smtClean="0">
                <a:solidFill>
                  <a:srgbClr val="FF00FF"/>
                </a:solidFill>
              </a:rPr>
              <a:t>12:4-31</a:t>
            </a:r>
          </a:p>
          <a:p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Understanding the </a:t>
            </a:r>
            <a:r>
              <a:rPr lang="en-US" sz="3100" b="1" dirty="0" smtClean="0">
                <a:solidFill>
                  <a:srgbClr val="00B0F0"/>
                </a:solidFill>
              </a:rPr>
              <a:t>duration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of spiritual gifts </a:t>
            </a:r>
            <a:r>
              <a:rPr lang="en-US" sz="3100" b="1" dirty="0" smtClean="0">
                <a:solidFill>
                  <a:srgbClr val="FF00FF"/>
                </a:solidFill>
              </a:rPr>
              <a:t>13:1-13</a:t>
            </a:r>
          </a:p>
          <a:p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superiority of </a:t>
            </a:r>
            <a:r>
              <a:rPr lang="en-US" sz="3100" b="1" dirty="0" smtClean="0">
                <a:solidFill>
                  <a:srgbClr val="00B0F0"/>
                </a:solidFill>
              </a:rPr>
              <a:t>love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over spiritual gifts </a:t>
            </a:r>
            <a:r>
              <a:rPr lang="en-US" sz="3100" b="1" dirty="0" smtClean="0">
                <a:solidFill>
                  <a:srgbClr val="FF00FF"/>
                </a:solidFill>
              </a:rPr>
              <a:t>13:1-8</a:t>
            </a:r>
          </a:p>
          <a:p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Understanding the </a:t>
            </a:r>
            <a:r>
              <a:rPr lang="en-US" sz="3100" b="1" dirty="0" smtClean="0">
                <a:solidFill>
                  <a:srgbClr val="00B0F0"/>
                </a:solidFill>
              </a:rPr>
              <a:t>use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of spiritual gifts </a:t>
            </a:r>
            <a:r>
              <a:rPr lang="en-US" sz="3100" b="1" dirty="0" smtClean="0">
                <a:solidFill>
                  <a:srgbClr val="FF00FF"/>
                </a:solidFill>
              </a:rPr>
              <a:t>14:1-40</a:t>
            </a:r>
          </a:p>
          <a:p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importance of </a:t>
            </a:r>
            <a:r>
              <a:rPr lang="en-US" sz="3100" b="1" dirty="0" smtClean="0">
                <a:solidFill>
                  <a:srgbClr val="00B0F0"/>
                </a:solidFill>
              </a:rPr>
              <a:t>understanding</a:t>
            </a:r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FF00FF"/>
                </a:solidFill>
              </a:rPr>
              <a:t>14:1-25</a:t>
            </a:r>
          </a:p>
          <a:p>
            <a:r>
              <a:rPr lang="en-US" sz="3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Dealing with ignorance about resurrection </a:t>
            </a:r>
            <a:r>
              <a:rPr lang="en-US" sz="3100" b="1" dirty="0" smtClean="0">
                <a:solidFill>
                  <a:srgbClr val="FF00FF"/>
                </a:solidFill>
              </a:rPr>
              <a:t>15:1-58</a:t>
            </a:r>
          </a:p>
          <a:p>
            <a:r>
              <a:rPr lang="en-US" sz="3100" dirty="0" smtClean="0">
                <a:solidFill>
                  <a:srgbClr val="00FF00"/>
                </a:solidFill>
              </a:rPr>
              <a:t>Questions about </a:t>
            </a:r>
            <a:r>
              <a:rPr lang="en-US" sz="3100" dirty="0" smtClean="0">
                <a:solidFill>
                  <a:srgbClr val="00FF00"/>
                </a:solidFill>
              </a:rPr>
              <a:t>the collection for saints </a:t>
            </a:r>
            <a:r>
              <a:rPr lang="en-US" sz="3100" b="1" dirty="0" smtClean="0">
                <a:solidFill>
                  <a:srgbClr val="FF00FF"/>
                </a:solidFill>
              </a:rPr>
              <a:t>16</a:t>
            </a:r>
            <a:endParaRPr lang="en-US" sz="3100" b="1" dirty="0" smtClean="0">
              <a:solidFill>
                <a:srgbClr val="FF00FF"/>
              </a:solidFill>
            </a:endParaRPr>
          </a:p>
          <a:p>
            <a:endParaRPr lang="en-US" sz="31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smtClean="0"/>
              <a:t>Solution to Every Problem </a:t>
            </a:r>
            <a:r>
              <a:rPr lang="en-US" b="1" dirty="0" smtClean="0">
                <a:solidFill>
                  <a:srgbClr val="FF00FF"/>
                </a:solidFill>
              </a:rPr>
              <a:t>13:4-7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Love suffers long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long-tempered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74021"/>
                </a:solidFill>
              </a:rPr>
              <a:t>(3.4.5.)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is kind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makes</a:t>
            </a:r>
            <a:r>
              <a:rPr lang="en-US" dirty="0" smtClean="0">
                <a:solidFill>
                  <a:srgbClr val="F7402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itself useful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74021"/>
                </a:solidFill>
              </a:rPr>
              <a:t>(5.9.)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Love does not envy; </a:t>
            </a:r>
            <a:r>
              <a:rPr lang="en-US" dirty="0" smtClean="0">
                <a:solidFill>
                  <a:srgbClr val="F74021"/>
                </a:solidFill>
              </a:rPr>
              <a:t>(10.)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love </a:t>
            </a:r>
            <a:r>
              <a:rPr lang="en-US" dirty="0" smtClean="0">
                <a:solidFill>
                  <a:srgbClr val="FFFF00"/>
                </a:solidFill>
              </a:rPr>
              <a:t>does not parade itself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doesn’t show off </a:t>
            </a:r>
            <a:r>
              <a:rPr lang="en-US" dirty="0" smtClean="0">
                <a:solidFill>
                  <a:srgbClr val="F74021"/>
                </a:solidFill>
              </a:rPr>
              <a:t>(5.6.7.8.9.10.)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not puffed up</a:t>
            </a:r>
            <a:r>
              <a:rPr lang="en-US" dirty="0" smtClean="0">
                <a:solidFill>
                  <a:srgbClr val="FFFF00"/>
                </a:solidFill>
              </a:rPr>
              <a:t>;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not proud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74021"/>
                </a:solidFill>
              </a:rPr>
              <a:t>(1.2.5.)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 </a:t>
            </a:r>
            <a:r>
              <a:rPr lang="en-US" dirty="0" smtClean="0">
                <a:solidFill>
                  <a:srgbClr val="FFFF00"/>
                </a:solidFill>
              </a:rPr>
              <a:t>not behave rudely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not inconsiderate </a:t>
            </a:r>
            <a:r>
              <a:rPr lang="en-US" dirty="0" smtClean="0">
                <a:solidFill>
                  <a:srgbClr val="F74021"/>
                </a:solidFill>
              </a:rPr>
              <a:t>(5.6.7.8.9.)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 </a:t>
            </a:r>
            <a:r>
              <a:rPr lang="en-US" dirty="0" smtClean="0">
                <a:solidFill>
                  <a:srgbClr val="FFFF00"/>
                </a:solidFill>
              </a:rPr>
              <a:t>not seek its own,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not selfish </a:t>
            </a:r>
            <a:r>
              <a:rPr lang="en-US" dirty="0" smtClean="0">
                <a:solidFill>
                  <a:srgbClr val="F74021"/>
                </a:solidFill>
              </a:rPr>
              <a:t>(3.5.6.7.8.10)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is not provoked,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not short-tempered </a:t>
            </a:r>
            <a:r>
              <a:rPr lang="en-US" dirty="0" smtClean="0">
                <a:solidFill>
                  <a:srgbClr val="F74021"/>
                </a:solidFill>
              </a:rPr>
              <a:t>(3.5.)</a:t>
            </a:r>
            <a:endParaRPr lang="en-US" dirty="0" smtClean="0">
              <a:solidFill>
                <a:srgbClr val="F74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smtClean="0"/>
              <a:t>Solution to Every Problem </a:t>
            </a:r>
            <a:r>
              <a:rPr lang="en-US" b="1" dirty="0" smtClean="0">
                <a:solidFill>
                  <a:srgbClr val="FF00FF"/>
                </a:solidFill>
              </a:rPr>
              <a:t>13:4-7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thinks </a:t>
            </a:r>
            <a:r>
              <a:rPr lang="en-US" dirty="0" smtClean="0">
                <a:solidFill>
                  <a:srgbClr val="FFFF00"/>
                </a:solidFill>
              </a:rPr>
              <a:t>no evil;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doesn’t hold a grudge </a:t>
            </a:r>
            <a:r>
              <a:rPr lang="en-US" dirty="0" smtClean="0">
                <a:solidFill>
                  <a:srgbClr val="F74021"/>
                </a:solidFill>
              </a:rPr>
              <a:t>(3.8</a:t>
            </a:r>
            <a:r>
              <a:rPr lang="en-US" dirty="0" smtClean="0">
                <a:solidFill>
                  <a:srgbClr val="F74021"/>
                </a:solidFill>
              </a:rPr>
              <a:t>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 </a:t>
            </a:r>
            <a:r>
              <a:rPr lang="en-US" dirty="0" smtClean="0">
                <a:solidFill>
                  <a:srgbClr val="FFFF00"/>
                </a:solidFill>
              </a:rPr>
              <a:t>not rejoice in iniquity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74021"/>
                </a:solidFill>
              </a:rPr>
              <a:t>(2.6.11)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but </a:t>
            </a:r>
            <a:r>
              <a:rPr lang="en-US" dirty="0" smtClean="0">
                <a:solidFill>
                  <a:srgbClr val="FFFF00"/>
                </a:solidFill>
              </a:rPr>
              <a:t>rejoices in the truth; </a:t>
            </a:r>
            <a:r>
              <a:rPr lang="en-US" dirty="0" smtClean="0">
                <a:solidFill>
                  <a:srgbClr val="F74021"/>
                </a:solidFill>
              </a:rPr>
              <a:t>(1.4.11.)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bears </a:t>
            </a:r>
            <a:r>
              <a:rPr lang="en-US" dirty="0" smtClean="0">
                <a:solidFill>
                  <a:srgbClr val="FFFF00"/>
                </a:solidFill>
              </a:rPr>
              <a:t>all things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tolerant and forgiving </a:t>
            </a:r>
            <a:r>
              <a:rPr lang="en-US" dirty="0" smtClean="0">
                <a:solidFill>
                  <a:srgbClr val="F74021"/>
                </a:solidFill>
              </a:rPr>
              <a:t>(5.)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believes </a:t>
            </a:r>
            <a:r>
              <a:rPr lang="en-US" dirty="0" smtClean="0">
                <a:solidFill>
                  <a:srgbClr val="FFFF00"/>
                </a:solidFill>
              </a:rPr>
              <a:t>all things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believes the best about other people and situations </a:t>
            </a:r>
            <a:r>
              <a:rPr lang="en-US" dirty="0" smtClean="0">
                <a:solidFill>
                  <a:srgbClr val="F74021"/>
                </a:solidFill>
              </a:rPr>
              <a:t>(1.11.)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hopes </a:t>
            </a:r>
            <a:r>
              <a:rPr lang="en-US" dirty="0" smtClean="0">
                <a:solidFill>
                  <a:srgbClr val="FFFF00"/>
                </a:solidFill>
              </a:rPr>
              <a:t>all things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optimistic </a:t>
            </a:r>
            <a:r>
              <a:rPr lang="en-US" dirty="0" smtClean="0">
                <a:solidFill>
                  <a:srgbClr val="F74021"/>
                </a:solidFill>
              </a:rPr>
              <a:t>(3.11.)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endures </a:t>
            </a:r>
            <a:r>
              <a:rPr lang="en-US" dirty="0" smtClean="0">
                <a:solidFill>
                  <a:srgbClr val="FFFF00"/>
                </a:solidFill>
              </a:rPr>
              <a:t>all things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never quits </a:t>
            </a:r>
            <a:r>
              <a:rPr lang="en-US" dirty="0" smtClean="0">
                <a:solidFill>
                  <a:srgbClr val="F74021"/>
                </a:solidFill>
              </a:rPr>
              <a:t>(4.5.)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Love never fails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never ends </a:t>
            </a:r>
            <a:r>
              <a:rPr lang="en-US" dirty="0" smtClean="0">
                <a:solidFill>
                  <a:srgbClr val="F74021"/>
                </a:solidFill>
              </a:rPr>
              <a:t>(10.)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“Let all you do be done with love” </a:t>
            </a:r>
            <a:r>
              <a:rPr lang="en-US" b="1" dirty="0" smtClean="0">
                <a:solidFill>
                  <a:srgbClr val="FF00FF"/>
                </a:solidFill>
              </a:rPr>
              <a:t>16:14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Church in 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 started it (</a:t>
            </a:r>
            <a:r>
              <a:rPr lang="en-US" b="1" dirty="0" smtClean="0">
                <a:solidFill>
                  <a:srgbClr val="FF00FF"/>
                </a:solidFill>
              </a:rPr>
              <a:t>1 Cor. 4:15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in </a:t>
            </a:r>
            <a:r>
              <a:rPr lang="en-US" b="1" dirty="0" smtClean="0">
                <a:solidFill>
                  <a:srgbClr val="00B0F0"/>
                </a:solidFill>
              </a:rPr>
              <a:t>A.D. 50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228600"/>
            <a:ext cx="9906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62000" y="0"/>
            <a:ext cx="10668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high sailor traffic had a cultural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high sailor traffic had a cultural impact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had a reputation as a </a:t>
            </a:r>
            <a:r>
              <a:rPr lang="en-US" b="1" dirty="0" smtClean="0">
                <a:solidFill>
                  <a:srgbClr val="00B0F0"/>
                </a:solidFill>
              </a:rPr>
              <a:t>very immoral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high sailor traffic had a cultural impact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had a reputation as a very immoral city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Idolatry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contributed to the </a:t>
            </a:r>
            <a:r>
              <a:rPr lang="en-US" b="1" dirty="0" smtClean="0">
                <a:solidFill>
                  <a:srgbClr val="00B0F0"/>
                </a:solidFill>
              </a:rPr>
              <a:t>immorality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(1000 priestesses-prostitutes in temple of Aphrodite)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located on Isthmus of Corinth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high sailor traffic had a cultural impact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Corinth had a reputation as a very immoral city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Idolatry contributed to the immorality (1000 priestesses-prostitutes in temple of Aphrodite)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colony – </a:t>
            </a:r>
            <a:r>
              <a:rPr lang="en-US" b="1" dirty="0" smtClean="0">
                <a:solidFill>
                  <a:srgbClr val="00B0F0"/>
                </a:solidFill>
              </a:rPr>
              <a:t>political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&amp; </a:t>
            </a:r>
            <a:r>
              <a:rPr lang="en-US" b="1" dirty="0" smtClean="0">
                <a:solidFill>
                  <a:srgbClr val="00B0F0"/>
                </a:solidFill>
              </a:rPr>
              <a:t>commercial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791</Words>
  <Application>Microsoft Office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“Do Everything in Love”</vt:lpstr>
      <vt:lpstr>The Church in Corinth</vt:lpstr>
      <vt:lpstr>Slide 3</vt:lpstr>
      <vt:lpstr>Slide 4</vt:lpstr>
      <vt:lpstr>Slide 5</vt:lpstr>
      <vt:lpstr>Corinth</vt:lpstr>
      <vt:lpstr>Corinth</vt:lpstr>
      <vt:lpstr>Corinth</vt:lpstr>
      <vt:lpstr>Corinth</vt:lpstr>
      <vt:lpstr>Corinth</vt:lpstr>
      <vt:lpstr>Corinth</vt:lpstr>
      <vt:lpstr>Problems in the Church in Corinth</vt:lpstr>
      <vt:lpstr>1 Corinthians – Solutions to Problems </vt:lpstr>
      <vt:lpstr>The Root of the Problems</vt:lpstr>
      <vt:lpstr>The Root of the Problems </vt:lpstr>
      <vt:lpstr>The Root of the Problems </vt:lpstr>
      <vt:lpstr>The Solution to Every Problem 13:4-7 </vt:lpstr>
      <vt:lpstr>The Solution to Every Problem 13:4-7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“Do Everything in Love”</dc:title>
  <dc:creator>James Hamilton</dc:creator>
  <cp:lastModifiedBy>James Hamilton</cp:lastModifiedBy>
  <cp:revision>18</cp:revision>
  <dcterms:created xsi:type="dcterms:W3CDTF">2009-11-28T07:49:56Z</dcterms:created>
  <dcterms:modified xsi:type="dcterms:W3CDTF">2009-11-28T21:26:31Z</dcterms:modified>
</cp:coreProperties>
</file>